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9" r:id="rId2"/>
    <p:sldId id="283" r:id="rId3"/>
    <p:sldId id="312" r:id="rId4"/>
    <p:sldId id="315" r:id="rId5"/>
    <p:sldId id="321" r:id="rId6"/>
    <p:sldId id="322" r:id="rId7"/>
    <p:sldId id="323" r:id="rId8"/>
    <p:sldId id="324" r:id="rId9"/>
    <p:sldId id="325" r:id="rId10"/>
    <p:sldId id="279" r:id="rId11"/>
    <p:sldId id="278" r:id="rId12"/>
    <p:sldId id="311" r:id="rId13"/>
    <p:sldId id="277" r:id="rId14"/>
    <p:sldId id="326" r:id="rId15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gers, Wendy" initials="RW" lastIdx="8" clrIdx="0">
    <p:extLst>
      <p:ext uri="{19B8F6BF-5375-455C-9EA6-DF929625EA0E}">
        <p15:presenceInfo xmlns:p15="http://schemas.microsoft.com/office/powerpoint/2012/main" userId="S-1-5-21-2509641344-1052565914-3260824488-1922753" providerId="AD"/>
      </p:ext>
    </p:extLst>
  </p:cmAuthor>
  <p:cmAuthor id="2" name="Doug Newman" initials="DN" lastIdx="8" clrIdx="1">
    <p:extLst>
      <p:ext uri="{19B8F6BF-5375-455C-9EA6-DF929625EA0E}">
        <p15:presenceInfo xmlns:p15="http://schemas.microsoft.com/office/powerpoint/2012/main" userId="Doug Newman" providerId="None"/>
      </p:ext>
    </p:extLst>
  </p:cmAuthor>
  <p:cmAuthor id="3" name="Francisco, Paul W" initials="FPW" lastIdx="4" clrIdx="2">
    <p:extLst>
      <p:ext uri="{19B8F6BF-5375-455C-9EA6-DF929625EA0E}">
        <p15:presenceInfo xmlns:p15="http://schemas.microsoft.com/office/powerpoint/2012/main" userId="S-1-5-21-2509641344-1052565914-3260824488-427105" providerId="AD"/>
      </p:ext>
    </p:extLst>
  </p:cmAuthor>
  <p:cmAuthor id="4" name="Doug Newman" initials="DN [2]" lastIdx="1" clrIdx="3">
    <p:extLst>
      <p:ext uri="{19B8F6BF-5375-455C-9EA6-DF929625EA0E}">
        <p15:presenceInfo xmlns:p15="http://schemas.microsoft.com/office/powerpoint/2012/main" userId="d0787d194a3ca8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1E8A"/>
    <a:srgbClr val="0A092D"/>
    <a:srgbClr val="EB5215"/>
    <a:srgbClr val="141256"/>
    <a:srgbClr val="181668"/>
    <a:srgbClr val="25229E"/>
    <a:srgbClr val="2817A9"/>
    <a:srgbClr val="0F26B1"/>
    <a:srgbClr val="0326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3533" autoAdjust="0"/>
  </p:normalViewPr>
  <p:slideViewPr>
    <p:cSldViewPr snapToGrid="0">
      <p:cViewPr varScale="1">
        <p:scale>
          <a:sx n="94" d="100"/>
          <a:sy n="94" d="100"/>
        </p:scale>
        <p:origin x="384" y="200"/>
      </p:cViewPr>
      <p:guideLst/>
    </p:cSldViewPr>
  </p:slideViewPr>
  <p:outlineViewPr>
    <p:cViewPr>
      <p:scale>
        <a:sx n="33" d="100"/>
        <a:sy n="33" d="100"/>
      </p:scale>
      <p:origin x="0" y="-4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27A2FD-2DD9-410D-A723-66D49C00483E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8D587-60A6-4956-8110-02B071B26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48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8D587-60A6-4956-8110-02B071B26E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08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8D587-60A6-4956-8110-02B071B26E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06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8D587-60A6-4956-8110-02B071B26E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25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8D587-60A6-4956-8110-02B071B26E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11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8D587-60A6-4956-8110-02B071B26E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82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8D587-60A6-4956-8110-02B071B26E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57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8D587-60A6-4956-8110-02B071B26E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076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8D587-60A6-4956-8110-02B071B26E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197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8D587-60A6-4956-8110-02B071B26E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4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41189-818A-489C-89DF-BD3CDBF3FA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C171B8-1F68-400C-82BD-971CBB9F8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0317D-869B-4486-9D1C-05FF8A471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842E-06C0-4EE4-AD7D-AB30D2151F7F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5685C-C9BE-43B9-9FB4-F2C863BBD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5D75D-3687-4F52-8ED9-6C6316501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2D2-BC05-4CE7-AEC4-B76D6BCFB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5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40AD9-6047-42DC-921D-C6CD5A639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BD362-38E7-4DF0-9315-8598DDECB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95F06-8D3E-4C08-B259-8958402B5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842E-06C0-4EE4-AD7D-AB30D2151F7F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2ABCE-D5AD-4651-AC8E-6B1F556EB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A8D9F-E2A6-4F04-B76E-92B013050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2D2-BC05-4CE7-AEC4-B76D6BCFB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67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D74EE-5806-4881-A89C-233CBDAE2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27095-4513-46B0-81ED-1D3B976A5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716B1-C7CF-41D0-B3F2-8F44DEB51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842E-06C0-4EE4-AD7D-AB30D2151F7F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9BCBD-2F18-4598-93AC-A7CE07966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4952E-2E25-4D09-8A92-C275F7998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2D2-BC05-4CE7-AEC4-B76D6BCFB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06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361BC-C2D0-4494-A56B-3617498F1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78262-675D-45B1-8435-AB4225E7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6262E7-0F52-4D69-A0C4-158C79B2A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064CF5-F2E2-4572-8231-1799E922F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842E-06C0-4EE4-AD7D-AB30D2151F7F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8A56E-A9E3-4B9B-8CDC-CD0B28B80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A83C1-F776-4E41-9213-7E5B51D4A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2D2-BC05-4CE7-AEC4-B76D6BCFB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4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F473B-2B6D-4AEC-A0DF-4D0E00632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08D8D-E1EE-4736-B4FF-06FE8E7A6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0E919-A5E7-4068-BA84-B263D5D6C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B684EC-917C-401C-9180-27DB08A121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8335C-504A-4D0D-8FA5-B30C90E68D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442B5E-D240-4C1B-97F8-ADD45727E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842E-06C0-4EE4-AD7D-AB30D2151F7F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C7F888-2F82-4B79-8FB2-7380828EA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81963F-99F8-4CD2-84BA-F487C3B48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2D2-BC05-4CE7-AEC4-B76D6BCFB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90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35DF2-52AB-4B64-A1FF-F92C7895B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38F78C-CBB9-4990-B789-AE5947CF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842E-06C0-4EE4-AD7D-AB30D2151F7F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239E3-5016-4222-8366-ECA7ABC17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AA2C1C-C20B-4688-90F9-607A53BEB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2D2-BC05-4CE7-AEC4-B76D6BCFB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581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9452BD-5EAE-4EEA-B677-DDB7ACC29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842E-06C0-4EE4-AD7D-AB30D2151F7F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71BE37-8A11-4F05-AAAF-E397EEA5E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B770D1-20E1-4314-8B92-67BF3BAE2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2D2-BC05-4CE7-AEC4-B76D6BCFB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27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E85A0-5A54-48FD-9055-98EA981D0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759DC-FA93-481A-A84C-7ABB07E55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4E3F0-DC89-4CC9-BB13-401E89B52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40868-FEAD-4422-BE2A-57511DEDA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842E-06C0-4EE4-AD7D-AB30D2151F7F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E7432-6F8A-4EB6-A016-AAC944B37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C4AC62-E692-4B3A-9EFC-D09539245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2D2-BC05-4CE7-AEC4-B76D6BCFB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72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A60DD-2F7C-4373-B55A-6C6B608DA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1A53A7-4CD2-40C2-BED1-2B632DE69F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10044-BC7F-4745-AB59-3B1BA9B35E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41722-ACB0-42A1-BB41-842ED15B4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842E-06C0-4EE4-AD7D-AB30D2151F7F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61187-D22E-4562-ACF9-46026C0B4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41AF2-81C6-452B-B3FF-5F8D8A78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2D2-BC05-4CE7-AEC4-B76D6BCFB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179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C49F6-78AA-499E-8052-8A153159B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39CBF-1268-41FE-AC17-A0EA6ED2A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23AB3C-CA68-41D3-BC1E-E232C7EE3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842E-06C0-4EE4-AD7D-AB30D2151F7F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8B365-1C22-49CD-851B-B56C7FFE6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916A9-87B8-4C84-8D28-120CB3A71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2D2-BC05-4CE7-AEC4-B76D6BCFB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059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DCC085-4900-447E-B250-3AF7D495E3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CA2BB8-82D3-4716-B4F2-DC5B9C1600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6A3BA-62AE-468D-96C0-923AFCDC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842E-06C0-4EE4-AD7D-AB30D2151F7F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9E1EA-678A-4800-8FD5-868444AC4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FADAB-EC79-496E-92AF-0FCDA0E1B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2D2-BC05-4CE7-AEC4-B76D6BCFB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68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FB7EBB-6331-4081-978F-06D8FFED8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A5364-113B-4D6C-A8C4-B05173F0A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847BE-C581-4307-8C7A-DE5B6585DE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D842E-06C0-4EE4-AD7D-AB30D2151F7F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39476-D107-420E-928C-1B80C57025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64B90-D192-401E-8CC6-A68B5E49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962D2-BC05-4CE7-AEC4-B76D6BCFB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869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i-star.org/" TargetMode="Externa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BED77B9D-4E89-4469-A6E8-1620905A9FE6}"/>
              </a:ext>
            </a:extLst>
          </p:cNvPr>
          <p:cNvSpPr/>
          <p:nvPr/>
        </p:nvSpPr>
        <p:spPr>
          <a:xfrm>
            <a:off x="7228512" y="-3397627"/>
            <a:ext cx="8725953" cy="7195743"/>
          </a:xfrm>
          <a:prstGeom prst="ellipse">
            <a:avLst/>
          </a:prstGeom>
          <a:solidFill>
            <a:srgbClr val="0A092D"/>
          </a:solidFill>
          <a:ln w="76200">
            <a:solidFill>
              <a:srgbClr val="EB52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C84F05-9A01-4105-8D55-AF1B66ED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33" y="2645393"/>
            <a:ext cx="7197570" cy="173736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600" b="1" i="1" dirty="0"/>
              <a:t>Smart Devices &amp; Services </a:t>
            </a:r>
            <a:r>
              <a:rPr lang="en-US" sz="3600" b="1" i="1"/>
              <a:t>Supporting Independence </a:t>
            </a:r>
            <a:r>
              <a:rPr lang="en-US" sz="3600" b="1" i="1" dirty="0"/>
              <a:t>&amp; Aging in Place</a:t>
            </a:r>
            <a:br>
              <a:rPr lang="en-US" b="1" dirty="0"/>
            </a:br>
            <a:endParaRPr lang="en-US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5C493FC-ADAC-494F-8810-3704272FBB41}"/>
              </a:ext>
            </a:extLst>
          </p:cNvPr>
          <p:cNvSpPr txBox="1">
            <a:spLocks/>
          </p:cNvSpPr>
          <p:nvPr/>
        </p:nvSpPr>
        <p:spPr>
          <a:xfrm>
            <a:off x="4845121" y="4779995"/>
            <a:ext cx="6801321" cy="1737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br>
              <a:rPr lang="en-US" sz="2400" dirty="0">
                <a:latin typeface="+mn-lt"/>
              </a:rPr>
            </a:b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August 26, 2019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A8D861-2E88-4168-9718-25921FF0A865}"/>
              </a:ext>
            </a:extLst>
          </p:cNvPr>
          <p:cNvSpPr txBox="1">
            <a:spLocks/>
          </p:cNvSpPr>
          <p:nvPr/>
        </p:nvSpPr>
        <p:spPr>
          <a:xfrm>
            <a:off x="1025740" y="4920396"/>
            <a:ext cx="8287004" cy="1737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+mn-lt"/>
              </a:rPr>
              <a:t>Collaborating Organization’s Name Here</a:t>
            </a:r>
            <a:br>
              <a:rPr lang="en-US" sz="2800" dirty="0">
                <a:latin typeface="+mn-lt"/>
              </a:rPr>
            </a:br>
            <a:r>
              <a:rPr lang="en-US" sz="2400" i="1" dirty="0">
                <a:latin typeface="+mn-lt"/>
              </a:rPr>
              <a:t>Extending Knowledge – Changing Lives</a:t>
            </a:r>
            <a:endParaRPr lang="en-US" sz="2800" i="1" dirty="0">
              <a:latin typeface="+mn-lt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F9E8FDC-5C91-45D6-B40F-BDC7487ACDD2}"/>
              </a:ext>
            </a:extLst>
          </p:cNvPr>
          <p:cNvCxnSpPr>
            <a:cxnSpLocks/>
          </p:cNvCxnSpPr>
          <p:nvPr/>
        </p:nvCxnSpPr>
        <p:spPr>
          <a:xfrm>
            <a:off x="7888406" y="5144582"/>
            <a:ext cx="0" cy="1008185"/>
          </a:xfrm>
          <a:prstGeom prst="line">
            <a:avLst/>
          </a:prstGeom>
          <a:ln w="28575">
            <a:solidFill>
              <a:srgbClr val="EB52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CE7FD0EA-8854-4AC2-9992-128EEBE83DE7}"/>
              </a:ext>
            </a:extLst>
          </p:cNvPr>
          <p:cNvSpPr/>
          <p:nvPr/>
        </p:nvSpPr>
        <p:spPr>
          <a:xfrm>
            <a:off x="12331700" y="-3879273"/>
            <a:ext cx="4011847" cy="107372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B8455F5-338A-4AEF-861F-3AFB4CD02F24}"/>
              </a:ext>
            </a:extLst>
          </p:cNvPr>
          <p:cNvSpPr/>
          <p:nvPr/>
        </p:nvSpPr>
        <p:spPr>
          <a:xfrm>
            <a:off x="5763491" y="-3790938"/>
            <a:ext cx="8063345" cy="37909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C4DD70F0-36F5-C74C-8458-2712DF589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22" y="1056542"/>
            <a:ext cx="6524061" cy="119160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89ACF68-F043-224D-A80E-29C2A0A1C26F}"/>
              </a:ext>
            </a:extLst>
          </p:cNvPr>
          <p:cNvSpPr txBox="1">
            <a:spLocks/>
          </p:cNvSpPr>
          <p:nvPr/>
        </p:nvSpPr>
        <p:spPr>
          <a:xfrm>
            <a:off x="8203700" y="1173759"/>
            <a:ext cx="3901012" cy="631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i="1" dirty="0">
                <a:solidFill>
                  <a:schemeClr val="bg1"/>
                </a:solidFill>
              </a:rPr>
              <a:t>Sample Presentation for Senior Audiences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926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4F05-9A01-4105-8D55-AF1B66ED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71" y="672948"/>
            <a:ext cx="7361129" cy="94684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326BD"/>
                </a:solidFill>
              </a:rPr>
              <a:t>  </a:t>
            </a:r>
            <a:r>
              <a:rPr lang="en-US" b="1" dirty="0">
                <a:solidFill>
                  <a:srgbClr val="211E8A"/>
                </a:solidFill>
              </a:rPr>
              <a:t>What We’ll Present Today</a:t>
            </a:r>
            <a:br>
              <a:rPr lang="en-US" dirty="0"/>
            </a:b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A3F696-3924-4DC2-B62B-7B4E406616DB}"/>
              </a:ext>
            </a:extLst>
          </p:cNvPr>
          <p:cNvSpPr txBox="1"/>
          <p:nvPr/>
        </p:nvSpPr>
        <p:spPr>
          <a:xfrm>
            <a:off x="643423" y="1280158"/>
            <a:ext cx="620187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Definition of Smart Technology, </a:t>
            </a:r>
            <a:br>
              <a:rPr lang="en-US" sz="2400" b="1" dirty="0">
                <a:solidFill>
                  <a:srgbClr val="211E8A"/>
                </a:solidFill>
              </a:rPr>
            </a:br>
            <a:r>
              <a:rPr lang="en-US" sz="2400" b="1" dirty="0">
                <a:solidFill>
                  <a:srgbClr val="211E8A"/>
                </a:solidFill>
              </a:rPr>
              <a:t>Devices &amp; Services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Benefits of Living in a Home with </a:t>
            </a:r>
            <a:br>
              <a:rPr lang="en-US" sz="2400" b="1" dirty="0">
                <a:solidFill>
                  <a:srgbClr val="211E8A"/>
                </a:solidFill>
              </a:rPr>
            </a:br>
            <a:r>
              <a:rPr lang="en-US" sz="2400" b="1" dirty="0">
                <a:solidFill>
                  <a:srgbClr val="211E8A"/>
                </a:solidFill>
              </a:rPr>
              <a:t>Smart Devices &amp; Services</a:t>
            </a:r>
            <a:br>
              <a:rPr lang="en-US" sz="2400" b="1" dirty="0">
                <a:solidFill>
                  <a:srgbClr val="211E8A"/>
                </a:solidFill>
              </a:rPr>
            </a:br>
            <a:r>
              <a:rPr lang="en-US" sz="2400" b="1" dirty="0">
                <a:solidFill>
                  <a:srgbClr val="211E8A"/>
                </a:solidFill>
              </a:rPr>
              <a:t> </a:t>
            </a: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Safety &amp; Security</a:t>
            </a: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Comfort</a:t>
            </a: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Convenience </a:t>
            </a: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Control</a:t>
            </a: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Cost Savings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EAF168-C6D7-4EEA-8681-50B4EF51438D}"/>
              </a:ext>
            </a:extLst>
          </p:cNvPr>
          <p:cNvCxnSpPr>
            <a:cxnSpLocks/>
          </p:cNvCxnSpPr>
          <p:nvPr/>
        </p:nvCxnSpPr>
        <p:spPr>
          <a:xfrm>
            <a:off x="682614" y="1254030"/>
            <a:ext cx="5159386" cy="26128"/>
          </a:xfrm>
          <a:prstGeom prst="line">
            <a:avLst/>
          </a:prstGeom>
          <a:ln w="76200">
            <a:solidFill>
              <a:srgbClr val="EB52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B2C66B1-6E50-4810-A5C6-A6FF6C3F8627}"/>
              </a:ext>
            </a:extLst>
          </p:cNvPr>
          <p:cNvSpPr txBox="1"/>
          <p:nvPr/>
        </p:nvSpPr>
        <p:spPr>
          <a:xfrm>
            <a:off x="5842001" y="1280158"/>
            <a:ext cx="67437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Resources to Help You Investigate </a:t>
            </a:r>
            <a:br>
              <a:rPr lang="en-US" sz="2400" b="1" dirty="0">
                <a:solidFill>
                  <a:srgbClr val="211E8A"/>
                </a:solidFill>
              </a:rPr>
            </a:br>
            <a:r>
              <a:rPr lang="en-US" sz="2400" b="1" dirty="0">
                <a:solidFill>
                  <a:srgbClr val="211E8A"/>
                </a:solidFill>
              </a:rPr>
              <a:t>Smart Device Use in Your Home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Consumer Guide to Aging in Place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Smart Self Reliance Clearinghouse</a:t>
            </a:r>
            <a:br>
              <a:rPr lang="en-US" sz="2400" b="1" dirty="0">
                <a:solidFill>
                  <a:srgbClr val="211E8A"/>
                </a:solidFill>
              </a:rPr>
            </a:br>
            <a:r>
              <a:rPr lang="en-US" sz="2400" b="1" dirty="0">
                <a:solidFill>
                  <a:srgbClr val="211E8A"/>
                </a:solidFill>
              </a:rPr>
              <a:t>     </a:t>
            </a:r>
            <a:r>
              <a:rPr lang="en-US" sz="2400" b="1" dirty="0" err="1">
                <a:solidFill>
                  <a:srgbClr val="211E8A"/>
                </a:solidFill>
                <a:highlight>
                  <a:srgbClr val="FFFF00"/>
                </a:highlight>
              </a:rPr>
              <a:t>www.smartselfreliance.org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Directory of Senior Specialist </a:t>
            </a:r>
            <a:br>
              <a:rPr lang="en-US" sz="2400" b="1" dirty="0">
                <a:solidFill>
                  <a:srgbClr val="211E8A"/>
                </a:solidFill>
              </a:rPr>
            </a:br>
            <a:r>
              <a:rPr lang="en-US" sz="2400" b="1" dirty="0">
                <a:solidFill>
                  <a:srgbClr val="211E8A"/>
                </a:solidFill>
              </a:rPr>
              <a:t>Device Installers in Illinois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 Contacts for Additional Information 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87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4F05-9A01-4105-8D55-AF1B66ED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026" y="132606"/>
            <a:ext cx="12299576" cy="94684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211E8A"/>
                </a:solidFill>
              </a:rPr>
              <a:t>   Smart Home Technology, Devices &amp; Services 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EAF168-C6D7-4EEA-8681-50B4EF51438D}"/>
              </a:ext>
            </a:extLst>
          </p:cNvPr>
          <p:cNvCxnSpPr>
            <a:cxnSpLocks/>
          </p:cNvCxnSpPr>
          <p:nvPr/>
        </p:nvCxnSpPr>
        <p:spPr>
          <a:xfrm>
            <a:off x="684928" y="1050917"/>
            <a:ext cx="9776243" cy="0"/>
          </a:xfrm>
          <a:prstGeom prst="line">
            <a:avLst/>
          </a:prstGeom>
          <a:ln w="76200">
            <a:solidFill>
              <a:srgbClr val="EB52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5C8AF70-ACAE-42B6-9289-71D9A68F55F0}"/>
              </a:ext>
            </a:extLst>
          </p:cNvPr>
          <p:cNvSpPr txBox="1"/>
          <p:nvPr/>
        </p:nvSpPr>
        <p:spPr>
          <a:xfrm>
            <a:off x="684928" y="715887"/>
            <a:ext cx="906745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Smart Home Technology: 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Technology that uses devices connected to the Internet to automate, </a:t>
            </a:r>
            <a:br>
              <a:rPr lang="en-US" sz="2000" dirty="0"/>
            </a:br>
            <a:r>
              <a:rPr lang="en-US" sz="2000" dirty="0"/>
              <a:t>monitor &amp; control home systems, appliances &amp; other features.</a:t>
            </a:r>
            <a:br>
              <a:rPr lang="en-US" sz="2000" dirty="0"/>
            </a:br>
            <a:endParaRPr lang="en-US" sz="2000" dirty="0"/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Smart Home Devices: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Devices designed to enhance safety, security, comfort &amp; convenience </a:t>
            </a:r>
            <a:br>
              <a:rPr lang="en-US" sz="2000" dirty="0"/>
            </a:br>
            <a:r>
              <a:rPr lang="en-US" sz="2000" dirty="0"/>
              <a:t>of the home that can be controlled through applications on a smart </a:t>
            </a:r>
            <a:br>
              <a:rPr lang="en-US" sz="2000" dirty="0"/>
            </a:br>
            <a:r>
              <a:rPr lang="en-US" sz="2000" dirty="0"/>
              <a:t>phone, tablet, computer or voice-activated digital assistant.</a:t>
            </a:r>
            <a:br>
              <a:rPr lang="en-US" sz="2000" dirty="0"/>
            </a:br>
            <a:endParaRPr lang="en-US" sz="2000" dirty="0"/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Smart Home Services: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Services made possible by the exchange of data between service provider </a:t>
            </a:r>
            <a:br>
              <a:rPr lang="en-US" sz="2000" dirty="0"/>
            </a:br>
            <a:r>
              <a:rPr lang="en-US" sz="2000" dirty="0"/>
              <a:t>&amp; homeowner through a smart device. Example: Utility smart meter pricing programs that save customers money for using energy when demand is low.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FA2E73-5FF5-4F34-AC09-863CAAE67984}"/>
              </a:ext>
            </a:extLst>
          </p:cNvPr>
          <p:cNvGrpSpPr/>
          <p:nvPr/>
        </p:nvGrpSpPr>
        <p:grpSpPr>
          <a:xfrm>
            <a:off x="9134309" y="1518244"/>
            <a:ext cx="2767726" cy="2867357"/>
            <a:chOff x="7935443" y="1517074"/>
            <a:chExt cx="3583536" cy="363732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ADE8F22-F257-4379-A570-2AF3010FD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5443" y="3067694"/>
              <a:ext cx="3583536" cy="2086709"/>
            </a:xfrm>
            <a:prstGeom prst="rect">
              <a:avLst/>
            </a:prstGeom>
          </p:spPr>
        </p:pic>
        <p:pic>
          <p:nvPicPr>
            <p:cNvPr id="9" name="Picture 8" descr="new-echo-dot-product-photos-1.jpg">
              <a:extLst>
                <a:ext uri="{FF2B5EF4-FFF2-40B4-BE49-F238E27FC236}">
                  <a16:creationId xmlns:a16="http://schemas.microsoft.com/office/drawing/2014/main" id="{E7C82C49-BCED-4CEA-BD7B-0672BA97DD0E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1018" y="1517074"/>
              <a:ext cx="2572385" cy="14465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21EF4D7-A963-4B71-9EB5-50A18F0A98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4446" y="4569949"/>
            <a:ext cx="1986768" cy="189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17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4F05-9A01-4105-8D55-AF1B66ED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66" y="35067"/>
            <a:ext cx="7361129" cy="94684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326BD"/>
                </a:solidFill>
              </a:rPr>
              <a:t>  </a:t>
            </a:r>
            <a:r>
              <a:rPr lang="en-US" b="1" dirty="0">
                <a:solidFill>
                  <a:srgbClr val="211E8A"/>
                </a:solidFill>
              </a:rPr>
              <a:t>Benefits: </a:t>
            </a:r>
            <a:r>
              <a:rPr lang="en-US" b="1" dirty="0">
                <a:solidFill>
                  <a:srgbClr val="C00000"/>
                </a:solidFill>
              </a:rPr>
              <a:t>Safety</a:t>
            </a:r>
            <a:r>
              <a:rPr lang="en-US" b="1" dirty="0">
                <a:solidFill>
                  <a:srgbClr val="211E8A"/>
                </a:solidFill>
              </a:rPr>
              <a:t> &amp; Security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A3F696-3924-4DC2-B62B-7B4E406616DB}"/>
              </a:ext>
            </a:extLst>
          </p:cNvPr>
          <p:cNvSpPr txBox="1"/>
          <p:nvPr/>
        </p:nvSpPr>
        <p:spPr>
          <a:xfrm>
            <a:off x="356510" y="493673"/>
            <a:ext cx="686652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Relevant Concern: 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Accidental falls are the leading cause of injury-related death among adults over 65.  Inadequate lighting &amp; access to it are major contributors to fall-related deaths.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How Can Smart Devices Enhance Your Safety?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Lighting can be controlled from any location with a smart phone or tablet or by voice with a digital assistant.</a:t>
            </a:r>
            <a:br>
              <a:rPr lang="en-US" sz="2000" dirty="0"/>
            </a:br>
            <a:endParaRPr lang="en-US" sz="2000" dirty="0"/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With the aid of occupancy sensors, lighting automatically turns on when you’re in the room &amp; off when you leave.</a:t>
            </a:r>
            <a:br>
              <a:rPr lang="en-US" sz="2000" dirty="0"/>
            </a:br>
            <a:endParaRPr lang="en-US" sz="2000" dirty="0"/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Smart phones &amp; tablets can also control (turn on/off)  </a:t>
            </a:r>
            <a:br>
              <a:rPr lang="en-US" sz="2000" dirty="0"/>
            </a:br>
            <a:r>
              <a:rPr lang="en-US" sz="2000" dirty="0"/>
              <a:t>a smoke detector without having to touch the device, thereby eliminating the risk of falling from a ladder.</a:t>
            </a:r>
            <a:endParaRPr lang="en-US" sz="2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EAF168-C6D7-4EEA-8681-50B4EF51438D}"/>
              </a:ext>
            </a:extLst>
          </p:cNvPr>
          <p:cNvCxnSpPr>
            <a:cxnSpLocks/>
          </p:cNvCxnSpPr>
          <p:nvPr/>
        </p:nvCxnSpPr>
        <p:spPr>
          <a:xfrm>
            <a:off x="462695" y="851694"/>
            <a:ext cx="5791200" cy="0"/>
          </a:xfrm>
          <a:prstGeom prst="line">
            <a:avLst/>
          </a:prstGeom>
          <a:ln w="76200">
            <a:solidFill>
              <a:srgbClr val="EB52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64B6336-E1E2-42C4-A589-48C85910F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594" y="1088786"/>
            <a:ext cx="1759008" cy="17258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2A976F-DBA1-4B08-AF23-5008BA8F0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7218" y="2940753"/>
            <a:ext cx="1799376" cy="1787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2306CB-16FD-46C6-B793-B5098E1794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6081" y="4728053"/>
            <a:ext cx="1759008" cy="17390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C9F5047-2667-4D8C-8F85-3D5630C17911}"/>
              </a:ext>
            </a:extLst>
          </p:cNvPr>
          <p:cNvSpPr txBox="1"/>
          <p:nvPr/>
        </p:nvSpPr>
        <p:spPr>
          <a:xfrm>
            <a:off x="7460395" y="397487"/>
            <a:ext cx="4340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11E8A"/>
                </a:solidFill>
              </a:rPr>
              <a:t>Home Lighting &amp; Safety Devices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4A9C5B-3A17-4C37-A5B2-7C1F79828F1B}"/>
              </a:ext>
            </a:extLst>
          </p:cNvPr>
          <p:cNvSpPr txBox="1"/>
          <p:nvPr/>
        </p:nvSpPr>
        <p:spPr>
          <a:xfrm>
            <a:off x="6910289" y="1356443"/>
            <a:ext cx="3121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Smart Remote </a:t>
            </a:r>
            <a:br>
              <a:rPr lang="en-US" sz="2000" dirty="0"/>
            </a:br>
            <a:r>
              <a:rPr lang="en-US" sz="2000" dirty="0"/>
              <a:t>Lighting Controls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D38DF4-024E-4945-98A1-D740BC45C38A}"/>
              </a:ext>
            </a:extLst>
          </p:cNvPr>
          <p:cNvSpPr txBox="1"/>
          <p:nvPr/>
        </p:nvSpPr>
        <p:spPr>
          <a:xfrm>
            <a:off x="9169010" y="3359922"/>
            <a:ext cx="3121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Smart Occupancy </a:t>
            </a:r>
            <a:br>
              <a:rPr lang="en-US" sz="2000" dirty="0"/>
            </a:br>
            <a:r>
              <a:rPr lang="en-US" sz="2000" dirty="0"/>
              <a:t>Lighting Controls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128120-349B-4E93-B6FB-43C8EDA32179}"/>
              </a:ext>
            </a:extLst>
          </p:cNvPr>
          <p:cNvSpPr txBox="1"/>
          <p:nvPr/>
        </p:nvSpPr>
        <p:spPr>
          <a:xfrm>
            <a:off x="6910289" y="5456176"/>
            <a:ext cx="3121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Smart Smoke &amp; Carbon Monoxide Detectors</a:t>
            </a:r>
          </a:p>
        </p:txBody>
      </p:sp>
    </p:spTree>
    <p:extLst>
      <p:ext uri="{BB962C8B-B14F-4D97-AF65-F5344CB8AC3E}">
        <p14:creationId xmlns:p14="http://schemas.microsoft.com/office/powerpoint/2010/main" val="225691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4F05-9A01-4105-8D55-AF1B66ED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02" y="35067"/>
            <a:ext cx="7361129" cy="94684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326BD"/>
                </a:solidFill>
              </a:rPr>
              <a:t>  </a:t>
            </a:r>
            <a:r>
              <a:rPr lang="en-US" b="1" dirty="0">
                <a:solidFill>
                  <a:srgbClr val="211E8A"/>
                </a:solidFill>
              </a:rPr>
              <a:t>Benefits: Safety &amp; </a:t>
            </a:r>
            <a:r>
              <a:rPr lang="en-US" b="1" dirty="0">
                <a:solidFill>
                  <a:srgbClr val="C00000"/>
                </a:solidFill>
              </a:rPr>
              <a:t>Security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A3F696-3924-4DC2-B62B-7B4E406616DB}"/>
              </a:ext>
            </a:extLst>
          </p:cNvPr>
          <p:cNvSpPr txBox="1"/>
          <p:nvPr/>
        </p:nvSpPr>
        <p:spPr>
          <a:xfrm>
            <a:off x="283358" y="493673"/>
            <a:ext cx="724601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Relevant Concern: 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Personal security is one of the top concerns among </a:t>
            </a:r>
            <a:br>
              <a:rPr lang="en-US" sz="2000" dirty="0"/>
            </a:br>
            <a:r>
              <a:rPr lang="en-US" sz="2000" dirty="0"/>
              <a:t>adults aging in place &amp; particularly for older adults </a:t>
            </a:r>
            <a:br>
              <a:rPr lang="en-US" sz="2000" dirty="0"/>
            </a:br>
            <a:r>
              <a:rPr lang="en-US" sz="2000" dirty="0"/>
              <a:t>living alone that are more susceptible to predators.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How Can Smart Devices Enhance Your Security?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Cameras allow a resident to monitor &amp; record the home’s interior &amp;/or exterior on a phone or tablet from any location.</a:t>
            </a:r>
            <a:br>
              <a:rPr lang="en-US" sz="2000" dirty="0"/>
            </a:br>
            <a:endParaRPr lang="en-US" sz="2000" dirty="0"/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Smart door locks allow a resident to operate door locks </a:t>
            </a:r>
            <a:br>
              <a:rPr lang="en-US" sz="2000" dirty="0"/>
            </a:br>
            <a:r>
              <a:rPr lang="en-US" sz="2000" dirty="0"/>
              <a:t>on a phone or by voice command with a digital assistant.</a:t>
            </a:r>
            <a:br>
              <a:rPr lang="en-US" sz="2000" dirty="0"/>
            </a:br>
            <a:endParaRPr lang="en-US" sz="2000" dirty="0"/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Smart doorbell/monitor devices combine the function </a:t>
            </a:r>
            <a:br>
              <a:rPr lang="en-US" sz="2000" dirty="0"/>
            </a:br>
            <a:r>
              <a:rPr lang="en-US" sz="2000" dirty="0"/>
              <a:t>of the previous 2 devices &amp; many also allow 2-way audio too.</a:t>
            </a:r>
            <a:endParaRPr lang="en-US" sz="2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EAF168-C6D7-4EEA-8681-50B4EF51438D}"/>
              </a:ext>
            </a:extLst>
          </p:cNvPr>
          <p:cNvCxnSpPr>
            <a:cxnSpLocks/>
          </p:cNvCxnSpPr>
          <p:nvPr/>
        </p:nvCxnSpPr>
        <p:spPr>
          <a:xfrm>
            <a:off x="407831" y="851694"/>
            <a:ext cx="5791200" cy="0"/>
          </a:xfrm>
          <a:prstGeom prst="line">
            <a:avLst/>
          </a:prstGeom>
          <a:ln w="76200">
            <a:solidFill>
              <a:srgbClr val="EB52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C9F5047-2667-4D8C-8F85-3D5630C17911}"/>
              </a:ext>
            </a:extLst>
          </p:cNvPr>
          <p:cNvSpPr txBox="1"/>
          <p:nvPr/>
        </p:nvSpPr>
        <p:spPr>
          <a:xfrm>
            <a:off x="7427212" y="193187"/>
            <a:ext cx="4363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11E8A"/>
                </a:solidFill>
              </a:rPr>
              <a:t>Home Security Devices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4A9C5B-3A17-4C37-A5B2-7C1F79828F1B}"/>
              </a:ext>
            </a:extLst>
          </p:cNvPr>
          <p:cNvSpPr txBox="1"/>
          <p:nvPr/>
        </p:nvSpPr>
        <p:spPr>
          <a:xfrm>
            <a:off x="7020017" y="1249568"/>
            <a:ext cx="3121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Smart Cameras</a:t>
            </a:r>
            <a:br>
              <a:rPr lang="en-US" sz="2000" dirty="0"/>
            </a:br>
            <a:r>
              <a:rPr lang="en-US" sz="2000" dirty="0"/>
              <a:t>&amp; Monitors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D38DF4-024E-4945-98A1-D740BC45C38A}"/>
              </a:ext>
            </a:extLst>
          </p:cNvPr>
          <p:cNvSpPr txBox="1"/>
          <p:nvPr/>
        </p:nvSpPr>
        <p:spPr>
          <a:xfrm>
            <a:off x="9278738" y="3253047"/>
            <a:ext cx="3121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Smart Door Locks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128120-349B-4E93-B6FB-43C8EDA32179}"/>
              </a:ext>
            </a:extLst>
          </p:cNvPr>
          <p:cNvSpPr txBox="1"/>
          <p:nvPr/>
        </p:nvSpPr>
        <p:spPr>
          <a:xfrm>
            <a:off x="7020017" y="5349301"/>
            <a:ext cx="3121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Smart Doorbells </a:t>
            </a:r>
            <a:br>
              <a:rPr lang="en-US" sz="2000" dirty="0"/>
            </a:br>
            <a:r>
              <a:rPr lang="en-US" sz="2000" dirty="0"/>
              <a:t>&amp; Cameras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49DD35-0CAE-4CEE-9E37-F48A69216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1415" y="715727"/>
            <a:ext cx="2228850" cy="1914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6B0254-D06F-4F55-A90D-348AD9437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1415" y="4571720"/>
            <a:ext cx="2428875" cy="17716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9BF796-810A-43D7-AEE1-2A9913B4F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0123" y="3011684"/>
            <a:ext cx="220027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5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4F05-9A01-4105-8D55-AF1B66ED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535" y="35067"/>
            <a:ext cx="7361129" cy="94684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326BD"/>
                </a:solidFill>
              </a:rPr>
              <a:t>  </a:t>
            </a:r>
            <a:r>
              <a:rPr lang="en-US" b="1" dirty="0">
                <a:solidFill>
                  <a:srgbClr val="211E8A"/>
                </a:solidFill>
              </a:rPr>
              <a:t>Benefits: </a:t>
            </a:r>
            <a:r>
              <a:rPr lang="en-US" b="1" dirty="0">
                <a:solidFill>
                  <a:srgbClr val="C00000"/>
                </a:solidFill>
              </a:rPr>
              <a:t>Comfort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A3F696-3924-4DC2-B62B-7B4E406616DB}"/>
              </a:ext>
            </a:extLst>
          </p:cNvPr>
          <p:cNvSpPr txBox="1"/>
          <p:nvPr/>
        </p:nvSpPr>
        <p:spPr>
          <a:xfrm>
            <a:off x="651492" y="446173"/>
            <a:ext cx="760185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Relevant Concerns: 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As a person ages, the ability to maintain a satisfactory temperature is reduced while vulnerability to indoor air pollutants increase, especially for those with health issues.</a:t>
            </a:r>
            <a:br>
              <a:rPr lang="en-US" sz="2000" dirty="0"/>
            </a:br>
            <a:endParaRPr lang="en-US" sz="2000" dirty="0"/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How Can Smart Devices Enhance Your Comfort?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Smart thermostats maintain safe heat, air-conditioning </a:t>
            </a:r>
            <a:br>
              <a:rPr lang="en-US" sz="2000" dirty="0"/>
            </a:br>
            <a:r>
              <a:rPr lang="en-US" sz="2000" dirty="0"/>
              <a:t>&amp; humidity levels through use of climate sensors &amp; can </a:t>
            </a:r>
            <a:br>
              <a:rPr lang="en-US" sz="2000" dirty="0"/>
            </a:br>
            <a:r>
              <a:rPr lang="en-US" sz="2000" dirty="0"/>
              <a:t>be controlled by a phone, tablet or by voice commands.</a:t>
            </a:r>
            <a:br>
              <a:rPr lang="en-US" sz="2000" dirty="0"/>
            </a:br>
            <a:endParaRPr lang="en-US" sz="2000" dirty="0"/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Smart thermostats can also “learn” a resident’s preferred temperature settings &amp; maintain them automatically.</a:t>
            </a:r>
            <a:br>
              <a:rPr lang="en-US" sz="2000" dirty="0"/>
            </a:br>
            <a:endParaRPr lang="en-US" sz="2000" dirty="0"/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Smart air purifiers enable residents to monitor &amp; control air quality from any location &amp; remove odors &amp; allergens.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EAF168-C6D7-4EEA-8681-50B4EF51438D}"/>
              </a:ext>
            </a:extLst>
          </p:cNvPr>
          <p:cNvCxnSpPr>
            <a:cxnSpLocks/>
          </p:cNvCxnSpPr>
          <p:nvPr/>
        </p:nvCxnSpPr>
        <p:spPr>
          <a:xfrm>
            <a:off x="794252" y="851694"/>
            <a:ext cx="3853273" cy="0"/>
          </a:xfrm>
          <a:prstGeom prst="line">
            <a:avLst/>
          </a:prstGeom>
          <a:ln w="76200">
            <a:solidFill>
              <a:srgbClr val="EB52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C9F5047-2667-4D8C-8F85-3D5630C17911}"/>
              </a:ext>
            </a:extLst>
          </p:cNvPr>
          <p:cNvSpPr txBox="1"/>
          <p:nvPr/>
        </p:nvSpPr>
        <p:spPr>
          <a:xfrm>
            <a:off x="7885216" y="493673"/>
            <a:ext cx="3685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11E8A"/>
                </a:solidFill>
              </a:rPr>
              <a:t>Home Comfort Devices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4A9C5B-3A17-4C37-A5B2-7C1F79828F1B}"/>
              </a:ext>
            </a:extLst>
          </p:cNvPr>
          <p:cNvSpPr txBox="1"/>
          <p:nvPr/>
        </p:nvSpPr>
        <p:spPr>
          <a:xfrm>
            <a:off x="6983441" y="1523888"/>
            <a:ext cx="3121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Smart </a:t>
            </a:r>
            <a:br>
              <a:rPr lang="en-US" sz="2000" dirty="0"/>
            </a:br>
            <a:r>
              <a:rPr lang="en-US" sz="2000" dirty="0"/>
              <a:t>Thermostats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D38DF4-024E-4945-98A1-D740BC45C38A}"/>
              </a:ext>
            </a:extLst>
          </p:cNvPr>
          <p:cNvSpPr txBox="1"/>
          <p:nvPr/>
        </p:nvSpPr>
        <p:spPr>
          <a:xfrm>
            <a:off x="7100339" y="4612226"/>
            <a:ext cx="3121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Smart </a:t>
            </a:r>
            <a:br>
              <a:rPr lang="en-US" sz="2000" dirty="0"/>
            </a:br>
            <a:r>
              <a:rPr lang="en-US" sz="2000" dirty="0"/>
              <a:t>Air Purifiers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03111F-C4CD-44EA-BF9B-95C240EE4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6393" y="1172696"/>
            <a:ext cx="2152650" cy="1866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DEFD4E-9C40-4574-A1F6-D120E3A7F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8846" y="3307252"/>
            <a:ext cx="1742183" cy="331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00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4F05-9A01-4105-8D55-AF1B66ED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02" y="35067"/>
            <a:ext cx="7361129" cy="94684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326BD"/>
                </a:solidFill>
              </a:rPr>
              <a:t>  </a:t>
            </a:r>
            <a:r>
              <a:rPr lang="en-US" b="1" dirty="0">
                <a:solidFill>
                  <a:srgbClr val="211E8A"/>
                </a:solidFill>
              </a:rPr>
              <a:t>Benefits: </a:t>
            </a:r>
            <a:r>
              <a:rPr lang="en-US" b="1" dirty="0">
                <a:solidFill>
                  <a:srgbClr val="C00000"/>
                </a:solidFill>
              </a:rPr>
              <a:t>Convenience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A3F696-3924-4DC2-B62B-7B4E406616DB}"/>
              </a:ext>
            </a:extLst>
          </p:cNvPr>
          <p:cNvSpPr txBox="1"/>
          <p:nvPr/>
        </p:nvSpPr>
        <p:spPr>
          <a:xfrm>
            <a:off x="283357" y="493673"/>
            <a:ext cx="7563071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Relevant Concern: 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Vision &amp; hearing impairments, physical mobility limitations, </a:t>
            </a:r>
            <a:br>
              <a:rPr lang="en-US" sz="2000" dirty="0"/>
            </a:br>
            <a:r>
              <a:rPr lang="en-US" sz="2000" dirty="0"/>
              <a:t>&amp; memory loss that can accompany aging &amp; make controlling </a:t>
            </a:r>
            <a:br>
              <a:rPr lang="en-US" sz="2000" dirty="0"/>
            </a:br>
            <a:r>
              <a:rPr lang="en-US" sz="2000" dirty="0"/>
              <a:t>home appliances less convenient &amp; more challenging to use. 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How Can Smart Devices Enhance Your Convenience?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Smart refrigerators, washers, dryers, dishwashers, ovens </a:t>
            </a:r>
            <a:br>
              <a:rPr lang="en-US" sz="2000" dirty="0"/>
            </a:br>
            <a:r>
              <a:rPr lang="en-US" sz="2000" dirty="0"/>
              <a:t>&amp; ranges can all be conveniently controlled by phone, </a:t>
            </a:r>
            <a:br>
              <a:rPr lang="en-US" sz="2000" dirty="0"/>
            </a:br>
            <a:r>
              <a:rPr lang="en-US" sz="2000" dirty="0"/>
              <a:t>tablet &amp; in many cases, by voice with a digital assistant.</a:t>
            </a:r>
            <a:br>
              <a:rPr lang="en-US" sz="2000" dirty="0"/>
            </a:br>
            <a:endParaRPr lang="en-US" sz="2000" dirty="0"/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Most of these remote control devices have settings that can accommodate impairments &amp; limitations common to aging.</a:t>
            </a:r>
            <a:br>
              <a:rPr lang="en-US" sz="2000" dirty="0"/>
            </a:br>
            <a:endParaRPr lang="en-US" sz="2000" dirty="0"/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Smart outlets can remotely control practically any connected device from any location &amp; many can be programmed as well.</a:t>
            </a:r>
            <a:br>
              <a:rPr lang="en-US" sz="2000" dirty="0"/>
            </a:br>
            <a:endParaRPr lang="en-US" sz="20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EAF168-C6D7-4EEA-8681-50B4EF51438D}"/>
              </a:ext>
            </a:extLst>
          </p:cNvPr>
          <p:cNvCxnSpPr>
            <a:cxnSpLocks/>
          </p:cNvCxnSpPr>
          <p:nvPr/>
        </p:nvCxnSpPr>
        <p:spPr>
          <a:xfrm>
            <a:off x="407831" y="851694"/>
            <a:ext cx="4895689" cy="0"/>
          </a:xfrm>
          <a:prstGeom prst="line">
            <a:avLst/>
          </a:prstGeom>
          <a:ln w="76200">
            <a:solidFill>
              <a:srgbClr val="EB52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C9F5047-2667-4D8C-8F85-3D5630C17911}"/>
              </a:ext>
            </a:extLst>
          </p:cNvPr>
          <p:cNvSpPr txBox="1"/>
          <p:nvPr/>
        </p:nvSpPr>
        <p:spPr>
          <a:xfrm>
            <a:off x="7846428" y="599747"/>
            <a:ext cx="4077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211E8A"/>
                </a:solidFill>
              </a:rPr>
              <a:t>Home Convenience Devices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4A9C5B-3A17-4C37-A5B2-7C1F79828F1B}"/>
              </a:ext>
            </a:extLst>
          </p:cNvPr>
          <p:cNvSpPr txBox="1"/>
          <p:nvPr/>
        </p:nvSpPr>
        <p:spPr>
          <a:xfrm>
            <a:off x="7564705" y="2097231"/>
            <a:ext cx="1753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Smart</a:t>
            </a:r>
            <a:br>
              <a:rPr lang="en-US" sz="2000" dirty="0"/>
            </a:br>
            <a:r>
              <a:rPr lang="en-US" sz="2000" dirty="0"/>
              <a:t> Appliances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128120-349B-4E93-B6FB-43C8EDA32179}"/>
              </a:ext>
            </a:extLst>
          </p:cNvPr>
          <p:cNvSpPr txBox="1"/>
          <p:nvPr/>
        </p:nvSpPr>
        <p:spPr>
          <a:xfrm>
            <a:off x="6880883" y="4756116"/>
            <a:ext cx="3121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Smart </a:t>
            </a:r>
            <a:br>
              <a:rPr lang="en-US" sz="2000" dirty="0"/>
            </a:br>
            <a:r>
              <a:rPr lang="en-US" sz="2000" dirty="0"/>
              <a:t>Outlets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95B60E-E37C-46D6-BF4E-6E136725A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274" y="1711040"/>
            <a:ext cx="2200275" cy="1719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8A9A22-3AA8-4704-8E6B-D09A7A810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3085" y="4298526"/>
            <a:ext cx="2057399" cy="182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65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4F05-9A01-4105-8D55-AF1B66ED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02" y="35067"/>
            <a:ext cx="7361129" cy="94684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326BD"/>
                </a:solidFill>
              </a:rPr>
              <a:t>  </a:t>
            </a:r>
            <a:r>
              <a:rPr lang="en-US" b="1" dirty="0">
                <a:solidFill>
                  <a:srgbClr val="211E8A"/>
                </a:solidFill>
              </a:rPr>
              <a:t>Benefits: </a:t>
            </a:r>
            <a:r>
              <a:rPr lang="en-US" b="1" dirty="0">
                <a:solidFill>
                  <a:srgbClr val="C00000"/>
                </a:solidFill>
              </a:rPr>
              <a:t>Control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A3F696-3924-4DC2-B62B-7B4E406616DB}"/>
              </a:ext>
            </a:extLst>
          </p:cNvPr>
          <p:cNvSpPr txBox="1"/>
          <p:nvPr/>
        </p:nvSpPr>
        <p:spPr>
          <a:xfrm>
            <a:off x="283357" y="386798"/>
            <a:ext cx="7564015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Relevant Concern: 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Controlling the operation &amp; cost of home systems that keep you safe, secure, healthy, comfortable, &amp; connected with family &amp; friends can be a challenge for anyone. </a:t>
            </a:r>
          </a:p>
          <a:p>
            <a:pPr lvl="1"/>
            <a:endParaRPr lang="en-US" sz="2000" dirty="0"/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How Can Smart Devices Enhance Your Control?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Most smart devices can be connected to a single device </a:t>
            </a:r>
            <a:br>
              <a:rPr lang="en-US" sz="2000" dirty="0"/>
            </a:br>
            <a:r>
              <a:rPr lang="en-US" sz="2000" dirty="0"/>
              <a:t>known as a “Hub” &amp; controlled on a phone or tablet.</a:t>
            </a:r>
            <a:br>
              <a:rPr lang="en-US" sz="2000" dirty="0"/>
            </a:br>
            <a:endParaRPr lang="en-US" sz="2000" dirty="0"/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Smart displays enable: monitoring of home energy use &amp; cost </a:t>
            </a:r>
            <a:br>
              <a:rPr lang="en-US" sz="2000" dirty="0"/>
            </a:br>
            <a:r>
              <a:rPr lang="en-US" sz="2000" dirty="0"/>
              <a:t>at any given time, the control of other connected devices,</a:t>
            </a:r>
            <a:br>
              <a:rPr lang="en-US" sz="2000" dirty="0"/>
            </a:br>
            <a:r>
              <a:rPr lang="en-US" sz="2000" dirty="0"/>
              <a:t>&amp; viewing of personal photos shared between family &amp; friends.</a:t>
            </a:r>
            <a:br>
              <a:rPr lang="en-US" sz="2000" dirty="0"/>
            </a:br>
            <a:endParaRPr lang="en-US" sz="2000" dirty="0"/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A digital home assistant can: serve as a hub for smart home devices, make calls, send messages, play music, read the news &amp; audio books, &amp; control home entertainment centers.</a:t>
            </a:r>
          </a:p>
          <a:p>
            <a:pPr marL="744538" lvl="1" indent="-287338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4538" lvl="1" indent="-287338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EAF168-C6D7-4EEA-8681-50B4EF51438D}"/>
              </a:ext>
            </a:extLst>
          </p:cNvPr>
          <p:cNvCxnSpPr>
            <a:cxnSpLocks/>
          </p:cNvCxnSpPr>
          <p:nvPr/>
        </p:nvCxnSpPr>
        <p:spPr>
          <a:xfrm>
            <a:off x="407831" y="851694"/>
            <a:ext cx="3670393" cy="0"/>
          </a:xfrm>
          <a:prstGeom prst="line">
            <a:avLst/>
          </a:prstGeom>
          <a:ln w="76200">
            <a:solidFill>
              <a:srgbClr val="EB52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C9F5047-2667-4D8C-8F85-3D5630C17911}"/>
              </a:ext>
            </a:extLst>
          </p:cNvPr>
          <p:cNvSpPr txBox="1"/>
          <p:nvPr/>
        </p:nvSpPr>
        <p:spPr>
          <a:xfrm>
            <a:off x="7427212" y="205062"/>
            <a:ext cx="4258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11E8A"/>
                </a:solidFill>
              </a:rPr>
              <a:t>Home Control Devices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4A9C5B-3A17-4C37-A5B2-7C1F79828F1B}"/>
              </a:ext>
            </a:extLst>
          </p:cNvPr>
          <p:cNvSpPr txBox="1"/>
          <p:nvPr/>
        </p:nvSpPr>
        <p:spPr>
          <a:xfrm>
            <a:off x="7020017" y="1249568"/>
            <a:ext cx="3121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Smart </a:t>
            </a:r>
            <a:br>
              <a:rPr lang="en-US" sz="2000" dirty="0"/>
            </a:br>
            <a:r>
              <a:rPr lang="en-US" sz="2000" dirty="0"/>
              <a:t>Hubs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D38DF4-024E-4945-98A1-D740BC45C38A}"/>
              </a:ext>
            </a:extLst>
          </p:cNvPr>
          <p:cNvSpPr txBox="1"/>
          <p:nvPr/>
        </p:nvSpPr>
        <p:spPr>
          <a:xfrm>
            <a:off x="9278738" y="3253047"/>
            <a:ext cx="3121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Smart In-Home</a:t>
            </a:r>
            <a:br>
              <a:rPr lang="en-US" sz="2000" dirty="0"/>
            </a:br>
            <a:r>
              <a:rPr lang="en-US" sz="2000" dirty="0"/>
              <a:t>Displays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128120-349B-4E93-B6FB-43C8EDA32179}"/>
              </a:ext>
            </a:extLst>
          </p:cNvPr>
          <p:cNvSpPr txBox="1"/>
          <p:nvPr/>
        </p:nvSpPr>
        <p:spPr>
          <a:xfrm>
            <a:off x="7790216" y="5349301"/>
            <a:ext cx="1970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Smart </a:t>
            </a:r>
            <a:br>
              <a:rPr lang="en-US" sz="2000" dirty="0"/>
            </a:br>
            <a:r>
              <a:rPr lang="en-US" sz="2000" dirty="0"/>
              <a:t>Digital Assistants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428A92-CC74-4056-9860-B9C1EE1C5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1415" y="945974"/>
            <a:ext cx="2293756" cy="17400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5F1BC7-0991-4DBE-93A1-B8BCB62D4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7212" y="2750637"/>
            <a:ext cx="2293756" cy="18054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FEC8A9-3825-4E69-89DB-7443D1152B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5608" y="4530438"/>
            <a:ext cx="1453735" cy="216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4F05-9A01-4105-8D55-AF1B66ED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02" y="35067"/>
            <a:ext cx="7361129" cy="94684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326BD"/>
                </a:solidFill>
              </a:rPr>
              <a:t>  </a:t>
            </a:r>
            <a:r>
              <a:rPr lang="en-US" b="1" dirty="0">
                <a:solidFill>
                  <a:srgbClr val="211E8A"/>
                </a:solidFill>
              </a:rPr>
              <a:t>Benefits: </a:t>
            </a:r>
            <a:r>
              <a:rPr lang="en-US" b="1" dirty="0">
                <a:solidFill>
                  <a:srgbClr val="C00000"/>
                </a:solidFill>
              </a:rPr>
              <a:t>Cost Savings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A3F696-3924-4DC2-B62B-7B4E406616DB}"/>
              </a:ext>
            </a:extLst>
          </p:cNvPr>
          <p:cNvSpPr txBox="1"/>
          <p:nvPr/>
        </p:nvSpPr>
        <p:spPr>
          <a:xfrm>
            <a:off x="283357" y="493673"/>
            <a:ext cx="880202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Relevant Concern: 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Annual increases in the cost of living, rising property taxes &amp; costs associated with home maintenance, healthcare &amp; prescription drugs challenge us all &amp; particularly those on fixed incomes. 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11E8A"/>
                </a:solidFill>
              </a:rPr>
              <a:t>How Can Smart Devices &amp; Services Enhance Your Cost Savings?</a:t>
            </a:r>
            <a:br>
              <a:rPr lang="en-US" sz="2400" b="1" dirty="0">
                <a:solidFill>
                  <a:srgbClr val="211E8A"/>
                </a:solidFill>
              </a:rPr>
            </a:br>
            <a:endParaRPr lang="en-US" sz="2400" b="1" dirty="0">
              <a:solidFill>
                <a:srgbClr val="211E8A"/>
              </a:solidFill>
            </a:endParaRPr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New utility smart meters enable customers to see &amp; control their energy use &amp; costs &amp; participate in preferred pricing &amp; reward programs:</a:t>
            </a:r>
            <a:br>
              <a:rPr lang="en-US" sz="2000" dirty="0"/>
            </a:br>
            <a:endParaRPr lang="en-US" sz="2000" dirty="0"/>
          </a:p>
          <a:p>
            <a:pPr marL="1201738" lvl="2" indent="-287338">
              <a:buFont typeface="Arial" panose="020B0604020202020204" pitchFamily="34" charset="0"/>
              <a:buChar char="•"/>
            </a:pPr>
            <a:r>
              <a:rPr lang="en-US" sz="2000" dirty="0"/>
              <a:t>Real-Time or Hourly Pricing </a:t>
            </a:r>
          </a:p>
          <a:p>
            <a:pPr marL="1201738" lvl="2" indent="-287338">
              <a:buFont typeface="Arial" panose="020B0604020202020204" pitchFamily="34" charset="0"/>
              <a:buChar char="•"/>
            </a:pPr>
            <a:r>
              <a:rPr lang="en-US" sz="2000" dirty="0"/>
              <a:t>Peak-Time Savings or Rewards</a:t>
            </a:r>
          </a:p>
          <a:p>
            <a:pPr marL="1201738" lvl="2" indent="-287338">
              <a:buFont typeface="Arial" panose="020B0604020202020204" pitchFamily="34" charset="0"/>
              <a:buChar char="•"/>
            </a:pPr>
            <a:r>
              <a:rPr lang="en-US" sz="2000" dirty="0"/>
              <a:t>Connected Devices or Home Area Network</a:t>
            </a:r>
            <a:br>
              <a:rPr lang="en-US" sz="2000" dirty="0"/>
            </a:br>
            <a:endParaRPr lang="en-US" sz="2000" dirty="0"/>
          </a:p>
          <a:p>
            <a:pPr marL="744538" lvl="1" indent="-287338">
              <a:buFont typeface="Arial" panose="020B0604020202020204" pitchFamily="34" charset="0"/>
              <a:buChar char="•"/>
            </a:pPr>
            <a:r>
              <a:rPr lang="en-US" sz="2000" dirty="0"/>
              <a:t>Participation in these utility programs can save customers an average of 15% on their electricity supply costs compared to a fixed-price rate.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EAF168-C6D7-4EEA-8681-50B4EF51438D}"/>
              </a:ext>
            </a:extLst>
          </p:cNvPr>
          <p:cNvCxnSpPr>
            <a:cxnSpLocks/>
          </p:cNvCxnSpPr>
          <p:nvPr/>
        </p:nvCxnSpPr>
        <p:spPr>
          <a:xfrm>
            <a:off x="407831" y="851694"/>
            <a:ext cx="5224873" cy="0"/>
          </a:xfrm>
          <a:prstGeom prst="line">
            <a:avLst/>
          </a:prstGeom>
          <a:ln w="76200">
            <a:solidFill>
              <a:srgbClr val="EB52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C9F5047-2667-4D8C-8F85-3D5630C17911}"/>
              </a:ext>
            </a:extLst>
          </p:cNvPr>
          <p:cNvSpPr txBox="1"/>
          <p:nvPr/>
        </p:nvSpPr>
        <p:spPr>
          <a:xfrm>
            <a:off x="8824129" y="493673"/>
            <a:ext cx="2748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11E8A"/>
                </a:solidFill>
              </a:rPr>
              <a:t>Cost Saving </a:t>
            </a:r>
            <a:br>
              <a:rPr lang="en-US" sz="2400" b="1" dirty="0">
                <a:solidFill>
                  <a:srgbClr val="211E8A"/>
                </a:solidFill>
              </a:rPr>
            </a:br>
            <a:r>
              <a:rPr lang="en-US" sz="2400" b="1" dirty="0">
                <a:solidFill>
                  <a:srgbClr val="211E8A"/>
                </a:solidFill>
              </a:rPr>
              <a:t>Devices &amp; Services</a:t>
            </a:r>
            <a:endParaRPr lang="en-US" sz="2400" dirty="0"/>
          </a:p>
        </p:txBody>
      </p:sp>
      <p:pic>
        <p:nvPicPr>
          <p:cNvPr id="18" name="Picture 22">
            <a:extLst>
              <a:ext uri="{FF2B5EF4-FFF2-40B4-BE49-F238E27FC236}">
                <a16:creationId xmlns:a16="http://schemas.microsoft.com/office/drawing/2014/main" id="{21ADAE5B-C70F-4D63-B08F-D0C284E3D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818" y="5228279"/>
            <a:ext cx="2557641" cy="110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3">
            <a:extLst>
              <a:ext uri="{FF2B5EF4-FFF2-40B4-BE49-F238E27FC236}">
                <a16:creationId xmlns:a16="http://schemas.microsoft.com/office/drawing/2014/main" id="{E3D8EAA8-9CEF-4ED1-AD8F-25E7E2302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74" r="19678" b="16660"/>
          <a:stretch>
            <a:fillRect/>
          </a:stretch>
        </p:blipFill>
        <p:spPr bwMode="auto">
          <a:xfrm>
            <a:off x="8919818" y="3743186"/>
            <a:ext cx="2748775" cy="124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FE23EC-6C4B-4ABE-864B-E8CE4FEECE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4153" y="1562378"/>
            <a:ext cx="2943225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8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2514DF0-E75E-4C99-A919-F38C5CB95EE4}"/>
              </a:ext>
            </a:extLst>
          </p:cNvPr>
          <p:cNvSpPr txBox="1">
            <a:spLocks/>
          </p:cNvSpPr>
          <p:nvPr/>
        </p:nvSpPr>
        <p:spPr>
          <a:xfrm>
            <a:off x="426186" y="3430291"/>
            <a:ext cx="11373928" cy="2491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066CDD-507D-407A-9CF7-EBA19A26F64F}"/>
              </a:ext>
            </a:extLst>
          </p:cNvPr>
          <p:cNvSpPr/>
          <p:nvPr/>
        </p:nvSpPr>
        <p:spPr>
          <a:xfrm>
            <a:off x="624974" y="6355504"/>
            <a:ext cx="2538880" cy="7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5">
              <a:hueOff val="-965506"/>
              <a:satOff val="-2488"/>
              <a:lumOff val="-1681"/>
              <a:alphaOff val="0"/>
            </a:schemeClr>
          </a:lnRef>
          <a:fillRef idx="1">
            <a:schemeClr val="accent5">
              <a:hueOff val="-965506"/>
              <a:satOff val="-2488"/>
              <a:lumOff val="-1681"/>
              <a:alphaOff val="0"/>
            </a:schemeClr>
          </a:fillRef>
          <a:effectRef idx="2">
            <a:schemeClr val="accent5">
              <a:hueOff val="-965506"/>
              <a:satOff val="-2488"/>
              <a:lumOff val="-1681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31C58A0-95EC-435D-9BD8-99EE0A5133A0}"/>
              </a:ext>
            </a:extLst>
          </p:cNvPr>
          <p:cNvSpPr/>
          <p:nvPr/>
        </p:nvSpPr>
        <p:spPr>
          <a:xfrm>
            <a:off x="4799869" y="2801144"/>
            <a:ext cx="2565107" cy="3554432"/>
          </a:xfrm>
          <a:custGeom>
            <a:avLst/>
            <a:gdLst>
              <a:gd name="connsiteX0" fmla="*/ 0 w 2565107"/>
              <a:gd name="connsiteY0" fmla="*/ 0 h 3554432"/>
              <a:gd name="connsiteX1" fmla="*/ 2565107 w 2565107"/>
              <a:gd name="connsiteY1" fmla="*/ 0 h 3554432"/>
              <a:gd name="connsiteX2" fmla="*/ 2565107 w 2565107"/>
              <a:gd name="connsiteY2" fmla="*/ 3554432 h 3554432"/>
              <a:gd name="connsiteX3" fmla="*/ 0 w 2565107"/>
              <a:gd name="connsiteY3" fmla="*/ 3554432 h 3554432"/>
              <a:gd name="connsiteX4" fmla="*/ 0 w 2565107"/>
              <a:gd name="connsiteY4" fmla="*/ 0 h 3554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5107" h="3554432">
                <a:moveTo>
                  <a:pt x="0" y="0"/>
                </a:moveTo>
                <a:lnTo>
                  <a:pt x="2565107" y="0"/>
                </a:lnTo>
                <a:lnTo>
                  <a:pt x="2565107" y="3554432"/>
                </a:lnTo>
                <a:lnTo>
                  <a:pt x="0" y="3554432"/>
                </a:lnTo>
                <a:lnTo>
                  <a:pt x="0" y="0"/>
                </a:lnTo>
                <a:close/>
              </a:path>
            </a:pathLst>
          </a:custGeom>
          <a:solidFill>
            <a:srgbClr val="0A092D">
              <a:alpha val="90000"/>
            </a:srgb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  <p:style>
          <a:lnRef idx="0"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lnRef>
          <a:fillRef idx="1"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fillRef>
          <a:effectRef idx="0"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7941" tIns="1680884" rIns="197941" bIns="401289" numCol="1" spcCol="1270" anchor="t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 dirty="0">
                <a:solidFill>
                  <a:schemeClr val="bg1"/>
                </a:solidFill>
              </a:rPr>
              <a:t>On-line information clearinghouse on smart devices that support independence </a:t>
            </a:r>
            <a:br>
              <a:rPr lang="en-US" sz="1900" kern="1200" dirty="0">
                <a:solidFill>
                  <a:schemeClr val="bg1"/>
                </a:solidFill>
              </a:rPr>
            </a:br>
            <a:r>
              <a:rPr lang="en-US" sz="1900" kern="1200" dirty="0">
                <a:solidFill>
                  <a:schemeClr val="bg1"/>
                </a:solidFill>
              </a:rPr>
              <a:t>&amp; aging in place</a:t>
            </a:r>
            <a:br>
              <a:rPr lang="en-US" sz="1900" kern="1200" dirty="0">
                <a:solidFill>
                  <a:schemeClr val="bg1"/>
                </a:solidFill>
              </a:rPr>
            </a:br>
            <a:endParaRPr lang="en-US" sz="1900" kern="1200" dirty="0">
              <a:solidFill>
                <a:schemeClr val="bg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B33F61D-B98C-4EED-981B-C02BCC467116}"/>
              </a:ext>
            </a:extLst>
          </p:cNvPr>
          <p:cNvSpPr/>
          <p:nvPr/>
        </p:nvSpPr>
        <p:spPr>
          <a:xfrm>
            <a:off x="5549257" y="3137679"/>
            <a:ext cx="1066329" cy="1066329"/>
          </a:xfrm>
          <a:custGeom>
            <a:avLst/>
            <a:gdLst>
              <a:gd name="connsiteX0" fmla="*/ 0 w 1066329"/>
              <a:gd name="connsiteY0" fmla="*/ 533165 h 1066329"/>
              <a:gd name="connsiteX1" fmla="*/ 533165 w 1066329"/>
              <a:gd name="connsiteY1" fmla="*/ 0 h 1066329"/>
              <a:gd name="connsiteX2" fmla="*/ 1066330 w 1066329"/>
              <a:gd name="connsiteY2" fmla="*/ 533165 h 1066329"/>
              <a:gd name="connsiteX3" fmla="*/ 533165 w 1066329"/>
              <a:gd name="connsiteY3" fmla="*/ 1066330 h 1066329"/>
              <a:gd name="connsiteX4" fmla="*/ 0 w 1066329"/>
              <a:gd name="connsiteY4" fmla="*/ 533165 h 1066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6329" h="1066329">
                <a:moveTo>
                  <a:pt x="0" y="533165"/>
                </a:moveTo>
                <a:cubicBezTo>
                  <a:pt x="0" y="238706"/>
                  <a:pt x="238706" y="0"/>
                  <a:pt x="533165" y="0"/>
                </a:cubicBezTo>
                <a:cubicBezTo>
                  <a:pt x="827624" y="0"/>
                  <a:pt x="1066330" y="238706"/>
                  <a:pt x="1066330" y="533165"/>
                </a:cubicBezTo>
                <a:cubicBezTo>
                  <a:pt x="1066330" y="827624"/>
                  <a:pt x="827624" y="1066330"/>
                  <a:pt x="533165" y="1066330"/>
                </a:cubicBezTo>
                <a:cubicBezTo>
                  <a:pt x="238706" y="1066330"/>
                  <a:pt x="0" y="827624"/>
                  <a:pt x="0" y="533165"/>
                </a:cubicBezTo>
                <a:close/>
              </a:path>
            </a:pathLst>
          </a:custGeom>
          <a:solidFill>
            <a:srgbClr val="FFC000"/>
          </a:solidFill>
          <a:ln w="76200"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5">
              <a:hueOff val="-1931012"/>
              <a:satOff val="-4977"/>
              <a:lumOff val="-3361"/>
              <a:alphaOff val="0"/>
            </a:schemeClr>
          </a:lnRef>
          <a:fillRef idx="1">
            <a:scrgbClr r="0" g="0" b="0"/>
          </a:fillRef>
          <a:effectRef idx="2">
            <a:schemeClr val="accent5">
              <a:hueOff val="-1931012"/>
              <a:satOff val="-4977"/>
              <a:lumOff val="-336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9295" tIns="168860" rIns="239295" bIns="168860" numCol="1" spcCol="1270" anchor="ctr" anchorCtr="0">
            <a:noAutofit/>
          </a:bodyPr>
          <a:lstStyle/>
          <a:p>
            <a:pPr marL="0" lvl="0" indent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800" kern="1200" dirty="0"/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6C5CBD-3273-42B5-9931-08E42F5CBA12}"/>
              </a:ext>
            </a:extLst>
          </p:cNvPr>
          <p:cNvSpPr/>
          <p:nvPr/>
        </p:nvSpPr>
        <p:spPr>
          <a:xfrm>
            <a:off x="4812982" y="6355504"/>
            <a:ext cx="2538880" cy="7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5">
              <a:hueOff val="-4827531"/>
              <a:satOff val="-12442"/>
              <a:lumOff val="-8404"/>
              <a:alphaOff val="0"/>
            </a:schemeClr>
          </a:lnRef>
          <a:fillRef idx="1">
            <a:schemeClr val="accent5">
              <a:hueOff val="-4827531"/>
              <a:satOff val="-12442"/>
              <a:lumOff val="-8404"/>
              <a:alphaOff val="0"/>
            </a:schemeClr>
          </a:fillRef>
          <a:effectRef idx="2">
            <a:schemeClr val="accent5">
              <a:hueOff val="-4827531"/>
              <a:satOff val="-12442"/>
              <a:lumOff val="-8404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AF3C1C0-099B-4EAA-A03D-4EFA161EB8F9}"/>
              </a:ext>
            </a:extLst>
          </p:cNvPr>
          <p:cNvSpPr/>
          <p:nvPr/>
        </p:nvSpPr>
        <p:spPr>
          <a:xfrm>
            <a:off x="7867062" y="2801144"/>
            <a:ext cx="2565107" cy="3554432"/>
          </a:xfrm>
          <a:custGeom>
            <a:avLst/>
            <a:gdLst>
              <a:gd name="connsiteX0" fmla="*/ 0 w 2565107"/>
              <a:gd name="connsiteY0" fmla="*/ 0 h 3554432"/>
              <a:gd name="connsiteX1" fmla="*/ 2565107 w 2565107"/>
              <a:gd name="connsiteY1" fmla="*/ 0 h 3554432"/>
              <a:gd name="connsiteX2" fmla="*/ 2565107 w 2565107"/>
              <a:gd name="connsiteY2" fmla="*/ 3554432 h 3554432"/>
              <a:gd name="connsiteX3" fmla="*/ 0 w 2565107"/>
              <a:gd name="connsiteY3" fmla="*/ 3554432 h 3554432"/>
              <a:gd name="connsiteX4" fmla="*/ 0 w 2565107"/>
              <a:gd name="connsiteY4" fmla="*/ 0 h 3554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5107" h="3554432">
                <a:moveTo>
                  <a:pt x="0" y="0"/>
                </a:moveTo>
                <a:lnTo>
                  <a:pt x="2565107" y="0"/>
                </a:lnTo>
                <a:lnTo>
                  <a:pt x="2565107" y="3554432"/>
                </a:lnTo>
                <a:lnTo>
                  <a:pt x="0" y="3554432"/>
                </a:lnTo>
                <a:lnTo>
                  <a:pt x="0" y="0"/>
                </a:lnTo>
                <a:close/>
              </a:path>
            </a:pathLst>
          </a:custGeom>
          <a:solidFill>
            <a:srgbClr val="0A092D">
              <a:alpha val="90000"/>
            </a:srgb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  <p:style>
          <a:lnRef idx="0"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lnRef>
          <a:fillRef idx="1"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fillRef>
          <a:effectRef idx="0"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7941" tIns="1680884" rIns="197941" bIns="401289" numCol="1" spcCol="1270" anchor="t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 dirty="0">
                <a:solidFill>
                  <a:schemeClr val="bg1"/>
                </a:solidFill>
              </a:rPr>
              <a:t>A training program for smart device installers &amp; a directory to graduates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C11DFAD-0805-49D5-9AC9-0DA5C4F7BE66}"/>
              </a:ext>
            </a:extLst>
          </p:cNvPr>
          <p:cNvSpPr/>
          <p:nvPr/>
        </p:nvSpPr>
        <p:spPr>
          <a:xfrm>
            <a:off x="8676131" y="3137680"/>
            <a:ext cx="1066329" cy="1066329"/>
          </a:xfrm>
          <a:custGeom>
            <a:avLst/>
            <a:gdLst>
              <a:gd name="connsiteX0" fmla="*/ 0 w 1066329"/>
              <a:gd name="connsiteY0" fmla="*/ 533165 h 1066329"/>
              <a:gd name="connsiteX1" fmla="*/ 533165 w 1066329"/>
              <a:gd name="connsiteY1" fmla="*/ 0 h 1066329"/>
              <a:gd name="connsiteX2" fmla="*/ 1066330 w 1066329"/>
              <a:gd name="connsiteY2" fmla="*/ 533165 h 1066329"/>
              <a:gd name="connsiteX3" fmla="*/ 533165 w 1066329"/>
              <a:gd name="connsiteY3" fmla="*/ 1066330 h 1066329"/>
              <a:gd name="connsiteX4" fmla="*/ 0 w 1066329"/>
              <a:gd name="connsiteY4" fmla="*/ 533165 h 1066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6329" h="1066329">
                <a:moveTo>
                  <a:pt x="0" y="533165"/>
                </a:moveTo>
                <a:cubicBezTo>
                  <a:pt x="0" y="238706"/>
                  <a:pt x="238706" y="0"/>
                  <a:pt x="533165" y="0"/>
                </a:cubicBezTo>
                <a:cubicBezTo>
                  <a:pt x="827624" y="0"/>
                  <a:pt x="1066330" y="238706"/>
                  <a:pt x="1066330" y="533165"/>
                </a:cubicBezTo>
                <a:cubicBezTo>
                  <a:pt x="1066330" y="827624"/>
                  <a:pt x="827624" y="1066330"/>
                  <a:pt x="533165" y="1066330"/>
                </a:cubicBezTo>
                <a:cubicBezTo>
                  <a:pt x="238706" y="1066330"/>
                  <a:pt x="0" y="827624"/>
                  <a:pt x="0" y="533165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5">
              <a:hueOff val="-3862025"/>
              <a:satOff val="-9954"/>
              <a:lumOff val="-6723"/>
              <a:alphaOff val="0"/>
            </a:schemeClr>
          </a:lnRef>
          <a:fillRef idx="1">
            <a:scrgbClr r="0" g="0" b="0"/>
          </a:fillRef>
          <a:effectRef idx="2">
            <a:schemeClr val="accent5">
              <a:hueOff val="-3862025"/>
              <a:satOff val="-9954"/>
              <a:lumOff val="-672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9295" tIns="168860" rIns="239295" bIns="168860" numCol="1" spcCol="1270" anchor="ctr" anchorCtr="0">
            <a:noAutofit/>
          </a:bodyPr>
          <a:lstStyle/>
          <a:p>
            <a:pPr marL="0" lvl="0" indent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800" kern="1200" dirty="0"/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62F9EA-2CD6-459A-B6C7-F9787610FDC5}"/>
              </a:ext>
            </a:extLst>
          </p:cNvPr>
          <p:cNvSpPr/>
          <p:nvPr/>
        </p:nvSpPr>
        <p:spPr>
          <a:xfrm>
            <a:off x="7801797" y="6355504"/>
            <a:ext cx="2538880" cy="7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5">
              <a:hueOff val="-6758543"/>
              <a:satOff val="-17419"/>
              <a:lumOff val="-11765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2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04275BC-293E-4DE2-966F-B4736863F135}"/>
              </a:ext>
            </a:extLst>
          </p:cNvPr>
          <p:cNvSpPr/>
          <p:nvPr/>
        </p:nvSpPr>
        <p:spPr>
          <a:xfrm>
            <a:off x="1732682" y="2801144"/>
            <a:ext cx="2565107" cy="3554432"/>
          </a:xfrm>
          <a:custGeom>
            <a:avLst/>
            <a:gdLst>
              <a:gd name="connsiteX0" fmla="*/ 0 w 2565107"/>
              <a:gd name="connsiteY0" fmla="*/ 0 h 3554432"/>
              <a:gd name="connsiteX1" fmla="*/ 2565107 w 2565107"/>
              <a:gd name="connsiteY1" fmla="*/ 0 h 3554432"/>
              <a:gd name="connsiteX2" fmla="*/ 2565107 w 2565107"/>
              <a:gd name="connsiteY2" fmla="*/ 3554432 h 3554432"/>
              <a:gd name="connsiteX3" fmla="*/ 0 w 2565107"/>
              <a:gd name="connsiteY3" fmla="*/ 3554432 h 3554432"/>
              <a:gd name="connsiteX4" fmla="*/ 0 w 2565107"/>
              <a:gd name="connsiteY4" fmla="*/ 0 h 3554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5107" h="3554432">
                <a:moveTo>
                  <a:pt x="0" y="0"/>
                </a:moveTo>
                <a:lnTo>
                  <a:pt x="2565107" y="0"/>
                </a:lnTo>
                <a:lnTo>
                  <a:pt x="2565107" y="3554432"/>
                </a:lnTo>
                <a:lnTo>
                  <a:pt x="0" y="3554432"/>
                </a:lnTo>
                <a:lnTo>
                  <a:pt x="0" y="0"/>
                </a:lnTo>
                <a:close/>
              </a:path>
            </a:pathLst>
          </a:custGeom>
          <a:solidFill>
            <a:srgbClr val="0A092D">
              <a:alpha val="90000"/>
            </a:srgb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  <p:style>
          <a:lnRef idx="0"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lnRef>
          <a:fillRef idx="1"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fillRef>
          <a:effectRef idx="0"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7941" tIns="1680884" rIns="197941" bIns="401289" numCol="1" spcCol="1270" anchor="t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 dirty="0">
                <a:solidFill>
                  <a:schemeClr val="bg1"/>
                </a:solidFill>
              </a:rPr>
              <a:t>Consumer Guide to Aging in Place: Smart Technology &amp; Services</a:t>
            </a:r>
            <a:br>
              <a:rPr lang="en-US" sz="1900" kern="1200" dirty="0"/>
            </a:br>
            <a:endParaRPr lang="en-US" sz="1900" kern="1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FEC2CE-04B2-46DA-B7C7-9769F0EDBFB9}"/>
              </a:ext>
            </a:extLst>
          </p:cNvPr>
          <p:cNvSpPr/>
          <p:nvPr/>
        </p:nvSpPr>
        <p:spPr>
          <a:xfrm>
            <a:off x="1745796" y="6355504"/>
            <a:ext cx="2538880" cy="7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5">
              <a:hueOff val="-2896518"/>
              <a:satOff val="-7465"/>
              <a:lumOff val="-5042"/>
              <a:alphaOff val="0"/>
            </a:schemeClr>
          </a:lnRef>
          <a:fillRef idx="1">
            <a:schemeClr val="accent5">
              <a:hueOff val="-2896518"/>
              <a:satOff val="-7465"/>
              <a:lumOff val="-5042"/>
              <a:alphaOff val="0"/>
            </a:schemeClr>
          </a:fillRef>
          <a:effectRef idx="2">
            <a:schemeClr val="accent5">
              <a:hueOff val="-2896518"/>
              <a:satOff val="-7465"/>
              <a:lumOff val="-5042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885FBE9-CCFE-4576-9D09-6EEF04607742}"/>
              </a:ext>
            </a:extLst>
          </p:cNvPr>
          <p:cNvSpPr/>
          <p:nvPr/>
        </p:nvSpPr>
        <p:spPr>
          <a:xfrm>
            <a:off x="2482070" y="3137680"/>
            <a:ext cx="1066329" cy="1066329"/>
          </a:xfrm>
          <a:custGeom>
            <a:avLst/>
            <a:gdLst>
              <a:gd name="connsiteX0" fmla="*/ 0 w 1066329"/>
              <a:gd name="connsiteY0" fmla="*/ 533165 h 1066329"/>
              <a:gd name="connsiteX1" fmla="*/ 533165 w 1066329"/>
              <a:gd name="connsiteY1" fmla="*/ 0 h 1066329"/>
              <a:gd name="connsiteX2" fmla="*/ 1066330 w 1066329"/>
              <a:gd name="connsiteY2" fmla="*/ 533165 h 1066329"/>
              <a:gd name="connsiteX3" fmla="*/ 533165 w 1066329"/>
              <a:gd name="connsiteY3" fmla="*/ 1066330 h 1066329"/>
              <a:gd name="connsiteX4" fmla="*/ 0 w 1066329"/>
              <a:gd name="connsiteY4" fmla="*/ 533165 h 1066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6329" h="1066329">
                <a:moveTo>
                  <a:pt x="0" y="533165"/>
                </a:moveTo>
                <a:cubicBezTo>
                  <a:pt x="0" y="238706"/>
                  <a:pt x="238706" y="0"/>
                  <a:pt x="533165" y="0"/>
                </a:cubicBezTo>
                <a:cubicBezTo>
                  <a:pt x="827624" y="0"/>
                  <a:pt x="1066330" y="238706"/>
                  <a:pt x="1066330" y="533165"/>
                </a:cubicBezTo>
                <a:cubicBezTo>
                  <a:pt x="1066330" y="827624"/>
                  <a:pt x="827624" y="1066330"/>
                  <a:pt x="533165" y="1066330"/>
                </a:cubicBezTo>
                <a:cubicBezTo>
                  <a:pt x="238706" y="1066330"/>
                  <a:pt x="0" y="827624"/>
                  <a:pt x="0" y="533165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9295" tIns="168860" rIns="239295" bIns="168860" numCol="1" spcCol="1270" anchor="ctr" anchorCtr="0">
            <a:noAutofit/>
          </a:bodyPr>
          <a:lstStyle/>
          <a:p>
            <a:pPr marL="0" lvl="0" indent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800" kern="1200"/>
              <a:t>1</a:t>
            </a:r>
            <a:endParaRPr lang="en-US" sz="4800" kern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67CD63-7387-491E-8FF4-EBFCBE1BAAFA}"/>
              </a:ext>
            </a:extLst>
          </p:cNvPr>
          <p:cNvSpPr/>
          <p:nvPr/>
        </p:nvSpPr>
        <p:spPr>
          <a:xfrm>
            <a:off x="17150" y="1810129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u="sng" dirty="0"/>
              <a:t>FREE Guidance</a:t>
            </a:r>
            <a:r>
              <a:rPr lang="en-US" sz="2000" dirty="0"/>
              <a:t> to help you explore the benefits of smart technology &amp; to learn </a:t>
            </a:r>
            <a:br>
              <a:rPr lang="en-US" sz="2000" dirty="0"/>
            </a:br>
            <a:r>
              <a:rPr lang="en-US" sz="2000" dirty="0"/>
              <a:t>what you need to know to select, purchase &amp; have them installed in your home</a:t>
            </a:r>
          </a:p>
        </p:txBody>
      </p:sp>
      <p:pic>
        <p:nvPicPr>
          <p:cNvPr id="14" name="Picture 13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7459E9-917F-684A-B738-BDB461CB0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42" y="-6579"/>
            <a:ext cx="6193557" cy="113124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15FB4A3-C56C-3047-BE9A-0C4D12F2EAA4}"/>
              </a:ext>
            </a:extLst>
          </p:cNvPr>
          <p:cNvSpPr/>
          <p:nvPr/>
        </p:nvSpPr>
        <p:spPr>
          <a:xfrm>
            <a:off x="23246" y="994447"/>
            <a:ext cx="12192000" cy="7786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4400" b="1" dirty="0"/>
              <a:t>Resources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1665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CC63A4-84FE-457E-B9E7-FB88F77727C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786" y="845388"/>
            <a:ext cx="5562600" cy="522787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C84F05-9A01-4105-8D55-AF1B66ED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040" y="469108"/>
            <a:ext cx="6442166" cy="24271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dirty="0"/>
              <a:t>  </a:t>
            </a:r>
            <a:r>
              <a:rPr lang="en-US" b="1" dirty="0">
                <a:solidFill>
                  <a:srgbClr val="211E8A"/>
                </a:solidFill>
                <a:latin typeface="+mn-lt"/>
              </a:rPr>
              <a:t>Consumer Guide</a:t>
            </a:r>
            <a:br>
              <a:rPr lang="en-US" sz="4000" b="1" dirty="0"/>
            </a:br>
            <a:endParaRPr lang="en-US" sz="4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90D23C-B625-4890-B7B6-4D808AE24E86}"/>
              </a:ext>
            </a:extLst>
          </p:cNvPr>
          <p:cNvSpPr/>
          <p:nvPr/>
        </p:nvSpPr>
        <p:spPr>
          <a:xfrm>
            <a:off x="446551" y="2085278"/>
            <a:ext cx="4493439" cy="490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A3F696-3924-4DC2-B62B-7B4E406616DB}"/>
              </a:ext>
            </a:extLst>
          </p:cNvPr>
          <p:cNvSpPr txBox="1"/>
          <p:nvPr/>
        </p:nvSpPr>
        <p:spPr>
          <a:xfrm>
            <a:off x="810109" y="1386319"/>
            <a:ext cx="964450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dirty="0"/>
              <a:t>Challenges encountered by seniors </a:t>
            </a:r>
            <a:br>
              <a:rPr lang="en-US" sz="2400" dirty="0"/>
            </a:br>
            <a:r>
              <a:rPr lang="en-US" sz="2400" dirty="0"/>
              <a:t>choosing to age in place</a:t>
            </a:r>
            <a:br>
              <a:rPr lang="en-US" sz="2400" dirty="0"/>
            </a:br>
            <a:endParaRPr lang="en-US" sz="2400" dirty="0"/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dirty="0"/>
              <a:t>Smart home devices that can help</a:t>
            </a:r>
            <a:br>
              <a:rPr lang="en-US" sz="2400" dirty="0"/>
            </a:br>
            <a:r>
              <a:rPr lang="en-US" sz="2400" dirty="0"/>
              <a:t> seniors meet these challenges</a:t>
            </a:r>
            <a:br>
              <a:rPr lang="en-US" sz="2400" dirty="0"/>
            </a:br>
            <a:endParaRPr lang="en-US" sz="2400" dirty="0"/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dirty="0"/>
              <a:t>Guidance on device selection, </a:t>
            </a:r>
            <a:br>
              <a:rPr lang="en-US" sz="2400" dirty="0"/>
            </a:br>
            <a:r>
              <a:rPr lang="en-US" sz="2400" dirty="0"/>
              <a:t>purchase &amp; installation</a:t>
            </a:r>
            <a:br>
              <a:rPr lang="en-US" sz="2400" dirty="0"/>
            </a:br>
            <a:endParaRPr lang="en-US" sz="2400" dirty="0"/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dirty="0"/>
              <a:t>List of available smart home devices</a:t>
            </a:r>
            <a:br>
              <a:rPr lang="en-US" sz="2400" dirty="0"/>
            </a:br>
            <a:endParaRPr lang="en-US" sz="2400" dirty="0"/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dirty="0"/>
              <a:t>List of “Senior Specialist Smart Device Installers”</a:t>
            </a:r>
          </a:p>
          <a:p>
            <a:pPr marL="287338" indent="-287338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dirty="0"/>
              <a:t>User-tested to ensure comprehensibility &amp; value to seniors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EE2D83-75F0-4058-B7A6-C7EA45A0D636}"/>
              </a:ext>
            </a:extLst>
          </p:cNvPr>
          <p:cNvGrpSpPr/>
          <p:nvPr/>
        </p:nvGrpSpPr>
        <p:grpSpPr>
          <a:xfrm>
            <a:off x="526446" y="185553"/>
            <a:ext cx="1066329" cy="1066329"/>
            <a:chOff x="752263" y="387149"/>
            <a:chExt cx="1066329" cy="10663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91F1312-7189-4E21-80EF-5DB1A762354B}"/>
                </a:ext>
              </a:extLst>
            </p:cNvPr>
            <p:cNvSpPr/>
            <p:nvPr/>
          </p:nvSpPr>
          <p:spPr>
            <a:xfrm>
              <a:off x="752263" y="387149"/>
              <a:ext cx="1066329" cy="1066329"/>
            </a:xfrm>
            <a:prstGeom prst="ellipse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Oval 4">
              <a:extLst>
                <a:ext uri="{FF2B5EF4-FFF2-40B4-BE49-F238E27FC236}">
                  <a16:creationId xmlns:a16="http://schemas.microsoft.com/office/drawing/2014/main" id="{668FD965-8ECB-47DA-B420-BAFD86DA3262}"/>
                </a:ext>
              </a:extLst>
            </p:cNvPr>
            <p:cNvSpPr txBox="1"/>
            <p:nvPr/>
          </p:nvSpPr>
          <p:spPr>
            <a:xfrm>
              <a:off x="908423" y="543309"/>
              <a:ext cx="754009" cy="75400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135" tIns="12700" rIns="83135" bIns="12700" numCol="1" spcCol="1270" anchor="ctr" anchorCtr="0">
              <a:noAutofit/>
            </a:bodyPr>
            <a:lstStyle/>
            <a:p>
              <a:pPr marL="0" lvl="0" indent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kern="12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072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7B1912A-6901-4ADD-AA22-57A1CA972B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4469" y="3570632"/>
            <a:ext cx="5524361" cy="677983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Interactive version of the Consumer Guide</a:t>
            </a:r>
          </a:p>
          <a:p>
            <a:r>
              <a:rPr lang="en-US" sz="2000" dirty="0">
                <a:solidFill>
                  <a:schemeClr val="bg1"/>
                </a:solidFill>
              </a:rPr>
              <a:t>Searchable database of Smart Technology</a:t>
            </a:r>
          </a:p>
          <a:p>
            <a:r>
              <a:rPr lang="en-US" sz="2000" dirty="0">
                <a:solidFill>
                  <a:schemeClr val="bg1"/>
                </a:solidFill>
              </a:rPr>
              <a:t>A regularly updated blog</a:t>
            </a:r>
          </a:p>
          <a:p>
            <a:r>
              <a:rPr lang="en-US" sz="2000" dirty="0">
                <a:solidFill>
                  <a:schemeClr val="bg1"/>
                </a:solidFill>
              </a:rPr>
              <a:t>A relevant news sections</a:t>
            </a:r>
          </a:p>
          <a:p>
            <a:r>
              <a:rPr lang="en-US" sz="2000" dirty="0">
                <a:solidFill>
                  <a:schemeClr val="bg1"/>
                </a:solidFill>
              </a:rPr>
              <a:t>Tips and guidance for seniors,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family members &amp; care providers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6CB29602-DD95-4B19-A3B8-80F231045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830" y="3575174"/>
            <a:ext cx="5524361" cy="32828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</a:rPr>
              <a:t>Clearinghouse content and site navigation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will be age-optimized following principles of web design for older adults: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</a:rPr>
              <a:t>Large clear fonts, graphics, illustrations, color contrasts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</a:rPr>
              <a:t>Reduced need for scrolling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</a:rPr>
              <a:t>Support for navigations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</a:rPr>
              <a:t>User tested with older adults for clarity, ease of use, meaningful labels, navigation, error recovery</a:t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8" name="Picture 7" descr="A picture containing person, indoor, sitting, man&#10;&#10;Description generated with very high confidence">
            <a:extLst>
              <a:ext uri="{FF2B5EF4-FFF2-40B4-BE49-F238E27FC236}">
                <a16:creationId xmlns:a16="http://schemas.microsoft.com/office/drawing/2014/main" id="{0D8370B1-E7BF-4778-B3EA-A0DE02040D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" r="33010" b="-3"/>
          <a:stretch/>
        </p:blipFill>
        <p:spPr>
          <a:xfrm>
            <a:off x="5068270" y="1828648"/>
            <a:ext cx="1605644" cy="1523344"/>
          </a:xfrm>
          <a:custGeom>
            <a:avLst/>
            <a:gdLst>
              <a:gd name="connsiteX0" fmla="*/ 1485900 w 2971800"/>
              <a:gd name="connsiteY0" fmla="*/ 0 h 2971800"/>
              <a:gd name="connsiteX1" fmla="*/ 2971800 w 2971800"/>
              <a:gd name="connsiteY1" fmla="*/ 1485900 h 2971800"/>
              <a:gd name="connsiteX2" fmla="*/ 1485900 w 2971800"/>
              <a:gd name="connsiteY2" fmla="*/ 2971800 h 2971800"/>
              <a:gd name="connsiteX3" fmla="*/ 0 w 2971800"/>
              <a:gd name="connsiteY3" fmla="*/ 1485900 h 2971800"/>
              <a:gd name="connsiteX4" fmla="*/ 1485900 w 297180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1800" h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</p:spPr>
      </p:pic>
      <p:pic>
        <p:nvPicPr>
          <p:cNvPr id="4" name="Picture 3" descr="A close up of a hand&#10;&#10;Description generated with very high confidence">
            <a:extLst>
              <a:ext uri="{FF2B5EF4-FFF2-40B4-BE49-F238E27FC236}">
                <a16:creationId xmlns:a16="http://schemas.microsoft.com/office/drawing/2014/main" id="{DBB73280-F75D-4ABB-8F03-A9D18A78FE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8" r="7090" b="-3"/>
          <a:stretch/>
        </p:blipFill>
        <p:spPr>
          <a:xfrm>
            <a:off x="2590733" y="1855763"/>
            <a:ext cx="1605644" cy="1523344"/>
          </a:xfrm>
          <a:custGeom>
            <a:avLst/>
            <a:gdLst>
              <a:gd name="connsiteX0" fmla="*/ 1485900 w 2971800"/>
              <a:gd name="connsiteY0" fmla="*/ 0 h 2971800"/>
              <a:gd name="connsiteX1" fmla="*/ 2971800 w 2971800"/>
              <a:gd name="connsiteY1" fmla="*/ 1485900 h 2971800"/>
              <a:gd name="connsiteX2" fmla="*/ 1485900 w 2971800"/>
              <a:gd name="connsiteY2" fmla="*/ 2971800 h 2971800"/>
              <a:gd name="connsiteX3" fmla="*/ 0 w 2971800"/>
              <a:gd name="connsiteY3" fmla="*/ 1485900 h 2971800"/>
              <a:gd name="connsiteX4" fmla="*/ 1485900 w 297180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1800" h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D7098CE-1AD2-426A-A1C7-8E015B34A512}"/>
              </a:ext>
            </a:extLst>
          </p:cNvPr>
          <p:cNvSpPr/>
          <p:nvPr/>
        </p:nvSpPr>
        <p:spPr>
          <a:xfrm>
            <a:off x="2284354" y="625752"/>
            <a:ext cx="9069446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I-STAR* Online Information Clearinghouse</a:t>
            </a:r>
          </a:p>
        </p:txBody>
      </p:sp>
      <p:pic>
        <p:nvPicPr>
          <p:cNvPr id="28" name="Picture 27" descr="A person preparing food in a kitchen&#10;&#10;Description generated with high confidence">
            <a:extLst>
              <a:ext uri="{FF2B5EF4-FFF2-40B4-BE49-F238E27FC236}">
                <a16:creationId xmlns:a16="http://schemas.microsoft.com/office/drawing/2014/main" id="{FAFCA6BC-4A36-4558-BA7E-845483FAE5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9" t="14351" r="33856" b="6085"/>
          <a:stretch/>
        </p:blipFill>
        <p:spPr>
          <a:xfrm>
            <a:off x="7545806" y="1682496"/>
            <a:ext cx="1634214" cy="1699166"/>
          </a:xfrm>
          <a:prstGeom prst="ellipse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F2E5F343-607C-400C-89A9-CA52DF08F256}"/>
              </a:ext>
            </a:extLst>
          </p:cNvPr>
          <p:cNvGrpSpPr/>
          <p:nvPr/>
        </p:nvGrpSpPr>
        <p:grpSpPr>
          <a:xfrm>
            <a:off x="913159" y="398782"/>
            <a:ext cx="1066329" cy="1066329"/>
            <a:chOff x="3571258" y="387149"/>
            <a:chExt cx="1066329" cy="1066329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1518337-30F6-4E4D-82C9-55560B2F9442}"/>
                </a:ext>
              </a:extLst>
            </p:cNvPr>
            <p:cNvSpPr/>
            <p:nvPr/>
          </p:nvSpPr>
          <p:spPr>
            <a:xfrm>
              <a:off x="3571258" y="387149"/>
              <a:ext cx="1066329" cy="1066329"/>
            </a:xfrm>
            <a:prstGeom prst="ellipse">
              <a:avLst/>
            </a:prstGeom>
            <a:grpFill/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5">
                <a:hueOff val="-1931012"/>
                <a:satOff val="-4977"/>
                <a:lumOff val="-3361"/>
                <a:alphaOff val="0"/>
              </a:schemeClr>
            </a:lnRef>
            <a:fillRef idx="1">
              <a:schemeClr val="accent5">
                <a:hueOff val="-1931012"/>
                <a:satOff val="-4977"/>
                <a:lumOff val="-3361"/>
                <a:alphaOff val="0"/>
              </a:schemeClr>
            </a:fillRef>
            <a:effectRef idx="2">
              <a:schemeClr val="accent5">
                <a:hueOff val="-1931012"/>
                <a:satOff val="-4977"/>
                <a:lumOff val="-33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Oval 4">
              <a:extLst>
                <a:ext uri="{FF2B5EF4-FFF2-40B4-BE49-F238E27FC236}">
                  <a16:creationId xmlns:a16="http://schemas.microsoft.com/office/drawing/2014/main" id="{A9369E95-44D2-40F8-AE36-B1232FCAD615}"/>
                </a:ext>
              </a:extLst>
            </p:cNvPr>
            <p:cNvSpPr txBox="1"/>
            <p:nvPr/>
          </p:nvSpPr>
          <p:spPr>
            <a:xfrm>
              <a:off x="3727418" y="543309"/>
              <a:ext cx="754009" cy="75400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135" tIns="12700" rIns="83135" bIns="12700" numCol="1" spcCol="1270" anchor="ctr" anchorCtr="0">
              <a:noAutofit/>
            </a:bodyPr>
            <a:lstStyle/>
            <a:p>
              <a:pPr marL="0" lvl="0" indent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kern="1200" dirty="0"/>
                <a:t>2</a:t>
              </a:r>
            </a:p>
          </p:txBody>
        </p:sp>
      </p:grpSp>
      <p:sp>
        <p:nvSpPr>
          <p:cNvPr id="14" name="Content Placeholder 11">
            <a:extLst>
              <a:ext uri="{FF2B5EF4-FFF2-40B4-BE49-F238E27FC236}">
                <a16:creationId xmlns:a16="http://schemas.microsoft.com/office/drawing/2014/main" id="{80BDE1BC-39AA-4A51-B5D6-887A9C50AFBD}"/>
              </a:ext>
            </a:extLst>
          </p:cNvPr>
          <p:cNvSpPr txBox="1">
            <a:spLocks/>
          </p:cNvSpPr>
          <p:nvPr/>
        </p:nvSpPr>
        <p:spPr>
          <a:xfrm>
            <a:off x="1124469" y="3570632"/>
            <a:ext cx="5524361" cy="6779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Interactive version of the Consumer Guide</a:t>
            </a:r>
          </a:p>
          <a:p>
            <a:r>
              <a:rPr lang="en-US" sz="2000"/>
              <a:t>Searchable database of Smart Technology</a:t>
            </a:r>
          </a:p>
          <a:p>
            <a:r>
              <a:rPr lang="en-US" sz="2000"/>
              <a:t>A regularly updated blog</a:t>
            </a:r>
          </a:p>
          <a:p>
            <a:r>
              <a:rPr lang="en-US" sz="2000"/>
              <a:t>A relevant news sections</a:t>
            </a:r>
          </a:p>
          <a:p>
            <a:r>
              <a:rPr lang="en-US" sz="2000"/>
              <a:t>Tips and guidance for seniors, </a:t>
            </a:r>
            <a:br>
              <a:rPr lang="en-US" sz="2000"/>
            </a:br>
            <a:r>
              <a:rPr lang="en-US" sz="2000"/>
              <a:t>family members &amp; care providers</a:t>
            </a:r>
            <a:endParaRPr lang="en-US" sz="2000" dirty="0"/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F6B8CA63-FFB0-407A-A00B-45F83169A0CC}"/>
              </a:ext>
            </a:extLst>
          </p:cNvPr>
          <p:cNvSpPr txBox="1">
            <a:spLocks/>
          </p:cNvSpPr>
          <p:nvPr/>
        </p:nvSpPr>
        <p:spPr>
          <a:xfrm>
            <a:off x="6648830" y="3575174"/>
            <a:ext cx="5524361" cy="3282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dirty="0"/>
              <a:t>Clearinghouse content and site navigation </a:t>
            </a:r>
            <a:br>
              <a:rPr lang="en-US" sz="2000" dirty="0"/>
            </a:br>
            <a:r>
              <a:rPr lang="en-US" sz="2000" dirty="0"/>
              <a:t>is age-optimized following principles of web design for older adults: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Large clear fonts, graphics, illustrations, </a:t>
            </a:r>
            <a:br>
              <a:rPr lang="en-US" sz="1800" dirty="0"/>
            </a:br>
            <a:r>
              <a:rPr lang="en-US" sz="1800" dirty="0"/>
              <a:t>color contrasts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Reduced need for scrolling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Support for navigations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User tested with older adults for clarity, ease of use, meaningful labels, navigation, error recovery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4327A38C-2499-4531-A7B7-D9CEE74DE10C}"/>
              </a:ext>
            </a:extLst>
          </p:cNvPr>
          <p:cNvSpPr txBox="1">
            <a:spLocks/>
          </p:cNvSpPr>
          <p:nvPr/>
        </p:nvSpPr>
        <p:spPr>
          <a:xfrm>
            <a:off x="1124469" y="6031352"/>
            <a:ext cx="5811684" cy="1659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*</a:t>
            </a:r>
            <a:r>
              <a:rPr lang="en-US" sz="2400" dirty="0" err="1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</a:t>
            </a:r>
            <a:r>
              <a:rPr lang="en-US" sz="2400" dirty="0" err="1">
                <a:solidFill>
                  <a:srgbClr val="FF0000"/>
                </a:solidFill>
              </a:rPr>
              <a:t>smart</a:t>
            </a:r>
            <a:r>
              <a:rPr lang="en-US" sz="2400" dirty="0" err="1"/>
              <a:t>selfreliance.org</a:t>
            </a:r>
            <a:r>
              <a:rPr lang="en-US" sz="2400" dirty="0"/>
              <a:t> 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7E25E32-98D2-45EB-8828-343E60057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733" y="322857"/>
            <a:ext cx="1032092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+mn-lt"/>
              </a:rPr>
              <a:t>Smart</a:t>
            </a:r>
            <a:r>
              <a:rPr lang="en-US" b="1" dirty="0">
                <a:solidFill>
                  <a:srgbClr val="211E8A"/>
                </a:solidFill>
                <a:latin typeface="+mn-lt"/>
              </a:rPr>
              <a:t> Self Reliance </a:t>
            </a:r>
            <a:br>
              <a:rPr lang="en-US" b="1" dirty="0">
                <a:solidFill>
                  <a:srgbClr val="211E8A"/>
                </a:solidFill>
                <a:latin typeface="+mn-lt"/>
              </a:rPr>
            </a:br>
            <a:r>
              <a:rPr lang="en-US" b="1" dirty="0">
                <a:solidFill>
                  <a:srgbClr val="211E8A"/>
                </a:solidFill>
                <a:latin typeface="+mn-lt"/>
              </a:rPr>
              <a:t>Information Clearinghouse</a:t>
            </a:r>
            <a:endParaRPr lang="en-US" dirty="0">
              <a:solidFill>
                <a:srgbClr val="211E8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716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D7098CE-1AD2-426A-A1C7-8E015B34A512}"/>
              </a:ext>
            </a:extLst>
          </p:cNvPr>
          <p:cNvSpPr/>
          <p:nvPr/>
        </p:nvSpPr>
        <p:spPr>
          <a:xfrm>
            <a:off x="1275650" y="112479"/>
            <a:ext cx="8314664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3. I-STAR Information Clearinghouse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B8A83A-1003-4AD6-B98D-15269ABC5F7D}"/>
              </a:ext>
            </a:extLst>
          </p:cNvPr>
          <p:cNvSpPr/>
          <p:nvPr/>
        </p:nvSpPr>
        <p:spPr>
          <a:xfrm>
            <a:off x="1607719" y="630183"/>
            <a:ext cx="10403394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900" b="1" dirty="0">
                <a:latin typeface="+mj-lt"/>
                <a:ea typeface="+mj-ea"/>
                <a:cs typeface="+mj-cs"/>
              </a:rPr>
              <a:t>   </a:t>
            </a:r>
            <a:r>
              <a:rPr lang="en-US" sz="3900" b="1" dirty="0">
                <a:solidFill>
                  <a:srgbClr val="211E8A"/>
                </a:solidFill>
                <a:ea typeface="+mj-ea"/>
                <a:cs typeface="+mj-cs"/>
              </a:rPr>
              <a:t>Senior Specialist Device Installer Training</a:t>
            </a:r>
          </a:p>
        </p:txBody>
      </p:sp>
      <p:pic>
        <p:nvPicPr>
          <p:cNvPr id="20" name="Picture 19" descr="A group of people sitting around a wooden table&#10;&#10;Description generated with very high confidence">
            <a:extLst>
              <a:ext uri="{FF2B5EF4-FFF2-40B4-BE49-F238E27FC236}">
                <a16:creationId xmlns:a16="http://schemas.microsoft.com/office/drawing/2014/main" id="{3CCC1AA3-0E2D-47EA-B3EF-0FEC837340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955" r="35818"/>
          <a:stretch/>
        </p:blipFill>
        <p:spPr>
          <a:xfrm>
            <a:off x="5543032" y="1463554"/>
            <a:ext cx="1687749" cy="1736371"/>
          </a:xfrm>
          <a:prstGeom prst="ellipse">
            <a:avLst/>
          </a:prstGeom>
        </p:spPr>
      </p:pic>
      <p:pic>
        <p:nvPicPr>
          <p:cNvPr id="24" name="Picture 23" descr="A person looking at the camera&#10;&#10;Description generated with very high confidence">
            <a:extLst>
              <a:ext uri="{FF2B5EF4-FFF2-40B4-BE49-F238E27FC236}">
                <a16:creationId xmlns:a16="http://schemas.microsoft.com/office/drawing/2014/main" id="{CD4ECB21-8384-4DAC-AC34-BE48A3395A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t="1989" r="45034" b="3812"/>
          <a:stretch/>
        </p:blipFill>
        <p:spPr>
          <a:xfrm>
            <a:off x="2975060" y="1470664"/>
            <a:ext cx="1708710" cy="1771626"/>
          </a:xfrm>
          <a:prstGeom prst="ellipse">
            <a:avLst/>
          </a:prstGeom>
        </p:spPr>
      </p:pic>
      <p:pic>
        <p:nvPicPr>
          <p:cNvPr id="26" name="Picture 25" descr="A person in a white shirt&#10;&#10;Description generated with high confidence">
            <a:extLst>
              <a:ext uri="{FF2B5EF4-FFF2-40B4-BE49-F238E27FC236}">
                <a16:creationId xmlns:a16="http://schemas.microsoft.com/office/drawing/2014/main" id="{5E1CC475-4CD8-4CEB-A3EA-E3ED4A75438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" r="19600"/>
          <a:stretch/>
        </p:blipFill>
        <p:spPr>
          <a:xfrm>
            <a:off x="8085816" y="1506048"/>
            <a:ext cx="1687749" cy="1714394"/>
          </a:xfrm>
          <a:prstGeom prst="ellipse">
            <a:avLst/>
          </a:prstGeom>
        </p:spPr>
      </p:pic>
      <p:sp>
        <p:nvSpPr>
          <p:cNvPr id="27" name="Content Placeholder 11">
            <a:extLst>
              <a:ext uri="{FF2B5EF4-FFF2-40B4-BE49-F238E27FC236}">
                <a16:creationId xmlns:a16="http://schemas.microsoft.com/office/drawing/2014/main" id="{94939CC4-B40F-4B29-A99A-67A83F3EE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4611" y="3479192"/>
            <a:ext cx="5524361" cy="677983"/>
          </a:xfrm>
        </p:spPr>
        <p:txBody>
          <a:bodyPr>
            <a:noAutofit/>
          </a:bodyPr>
          <a:lstStyle/>
          <a:p>
            <a:r>
              <a:rPr lang="en-US" sz="2000" dirty="0"/>
              <a:t>Sensitize installers to needs &amp; preferences </a:t>
            </a:r>
            <a:br>
              <a:rPr lang="en-US" sz="2000" dirty="0"/>
            </a:br>
            <a:r>
              <a:rPr lang="en-US" sz="2000" dirty="0"/>
              <a:t>of senior homeowners</a:t>
            </a:r>
          </a:p>
          <a:p>
            <a:r>
              <a:rPr lang="en-US" sz="2000" dirty="0"/>
              <a:t>Customized device installation, programming, </a:t>
            </a:r>
            <a:br>
              <a:rPr lang="en-US" sz="1600" dirty="0"/>
            </a:br>
            <a:r>
              <a:rPr lang="en-US" sz="2000" dirty="0"/>
              <a:t>&amp; user instruction</a:t>
            </a:r>
          </a:p>
          <a:p>
            <a:r>
              <a:rPr lang="en-US" sz="2000" dirty="0"/>
              <a:t>Based on Job Task Analysis with clear </a:t>
            </a:r>
            <a:br>
              <a:rPr lang="en-US" sz="2000" dirty="0"/>
            </a:br>
            <a:r>
              <a:rPr lang="en-US" sz="2000" dirty="0"/>
              <a:t>knowledge, skills, and ability (KSA) goals </a:t>
            </a:r>
            <a:br>
              <a:rPr lang="en-US" sz="2000" dirty="0"/>
            </a:br>
            <a:r>
              <a:rPr lang="en-US" sz="2000" dirty="0"/>
              <a:t>targeted to desired outcomes</a:t>
            </a:r>
          </a:p>
          <a:p>
            <a:r>
              <a:rPr lang="en-US" sz="2000" dirty="0"/>
              <a:t>Application of an assessment instrument </a:t>
            </a:r>
            <a:br>
              <a:rPr lang="en-US" sz="2000" dirty="0"/>
            </a:br>
            <a:r>
              <a:rPr lang="en-US" sz="2000" dirty="0"/>
              <a:t>to test installer competency</a:t>
            </a:r>
          </a:p>
        </p:txBody>
      </p:sp>
      <p:sp>
        <p:nvSpPr>
          <p:cNvPr id="28" name="Content Placeholder 15">
            <a:extLst>
              <a:ext uri="{FF2B5EF4-FFF2-40B4-BE49-F238E27FC236}">
                <a16:creationId xmlns:a16="http://schemas.microsoft.com/office/drawing/2014/main" id="{70EC3AA0-2EFF-48B7-916D-17DE1BA0CFB8}"/>
              </a:ext>
            </a:extLst>
          </p:cNvPr>
          <p:cNvSpPr txBox="1">
            <a:spLocks/>
          </p:cNvSpPr>
          <p:nvPr/>
        </p:nvSpPr>
        <p:spPr>
          <a:xfrm>
            <a:off x="5919485" y="3483734"/>
            <a:ext cx="6022144" cy="34170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</a:pPr>
            <a:r>
              <a:rPr lang="en-US" sz="2000" dirty="0"/>
              <a:t>Curriculum focuses on:</a:t>
            </a:r>
          </a:p>
          <a:p>
            <a:pPr marL="573087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Communication with seniors</a:t>
            </a:r>
          </a:p>
          <a:p>
            <a:pPr marL="573087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Cognitive, physical, motivational limitations</a:t>
            </a:r>
          </a:p>
          <a:p>
            <a:pPr marL="573087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Effective device settings to accommodate limitations</a:t>
            </a:r>
          </a:p>
          <a:p>
            <a:pPr marL="573087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Guidance on effective instructional techniques</a:t>
            </a:r>
          </a:p>
          <a:p>
            <a:pPr marL="573087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Trouble-shooting &amp; restoring confidence in devices</a:t>
            </a:r>
          </a:p>
          <a:p>
            <a:pPr marL="573087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Working effectively with care providers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C5B6B7-C175-4626-B12B-64B323D07C82}"/>
              </a:ext>
            </a:extLst>
          </p:cNvPr>
          <p:cNvGrpSpPr/>
          <p:nvPr/>
        </p:nvGrpSpPr>
        <p:grpSpPr>
          <a:xfrm>
            <a:off x="634611" y="442242"/>
            <a:ext cx="1066329" cy="1066329"/>
            <a:chOff x="6390253" y="387149"/>
            <a:chExt cx="1066329" cy="1066329"/>
          </a:xfrm>
          <a:solidFill>
            <a:srgbClr val="FF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39FBE49-BFF4-406B-8FD8-D81697EFF359}"/>
                </a:ext>
              </a:extLst>
            </p:cNvPr>
            <p:cNvSpPr/>
            <p:nvPr/>
          </p:nvSpPr>
          <p:spPr>
            <a:xfrm>
              <a:off x="6390253" y="387149"/>
              <a:ext cx="1066329" cy="1066329"/>
            </a:xfrm>
            <a:prstGeom prst="ellipse">
              <a:avLst/>
            </a:prstGeom>
            <a:grpFill/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5">
                <a:hueOff val="-3862025"/>
                <a:satOff val="-9954"/>
                <a:lumOff val="-6723"/>
                <a:alphaOff val="0"/>
              </a:schemeClr>
            </a:lnRef>
            <a:fillRef idx="1">
              <a:schemeClr val="accent5">
                <a:hueOff val="-3862025"/>
                <a:satOff val="-9954"/>
                <a:lumOff val="-6723"/>
                <a:alphaOff val="0"/>
              </a:schemeClr>
            </a:fillRef>
            <a:effectRef idx="2">
              <a:schemeClr val="accent5">
                <a:hueOff val="-3862025"/>
                <a:satOff val="-9954"/>
                <a:lumOff val="-672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Oval 4">
              <a:extLst>
                <a:ext uri="{FF2B5EF4-FFF2-40B4-BE49-F238E27FC236}">
                  <a16:creationId xmlns:a16="http://schemas.microsoft.com/office/drawing/2014/main" id="{DFB5D763-84AD-49BD-86C3-0E640A5AA4E6}"/>
                </a:ext>
              </a:extLst>
            </p:cNvPr>
            <p:cNvSpPr txBox="1"/>
            <p:nvPr/>
          </p:nvSpPr>
          <p:spPr>
            <a:xfrm>
              <a:off x="6546413" y="543309"/>
              <a:ext cx="754009" cy="75400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135" tIns="12700" rIns="83135" bIns="12700" numCol="1" spcCol="1270" anchor="ctr" anchorCtr="0">
              <a:noAutofit/>
            </a:bodyPr>
            <a:lstStyle/>
            <a:p>
              <a:pPr marL="0" lvl="0" indent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kern="120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872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BED77B9D-4E89-4469-A6E8-1620905A9FE6}"/>
              </a:ext>
            </a:extLst>
          </p:cNvPr>
          <p:cNvSpPr/>
          <p:nvPr/>
        </p:nvSpPr>
        <p:spPr>
          <a:xfrm>
            <a:off x="7228512" y="-3397627"/>
            <a:ext cx="8725953" cy="7195743"/>
          </a:xfrm>
          <a:prstGeom prst="ellipse">
            <a:avLst/>
          </a:prstGeom>
          <a:solidFill>
            <a:srgbClr val="0A092D"/>
          </a:solidFill>
          <a:ln w="76200">
            <a:solidFill>
              <a:srgbClr val="EB52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C84F05-9A01-4105-8D55-AF1B66ED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56" y="2812023"/>
            <a:ext cx="7197570" cy="22025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b="1" dirty="0"/>
              <a:t>For more information visit: </a:t>
            </a:r>
            <a:br>
              <a:rPr lang="en-US" b="1" dirty="0"/>
            </a:br>
            <a:br>
              <a:rPr lang="en-US" b="1" dirty="0"/>
            </a:br>
            <a:r>
              <a:rPr lang="en-US" b="1" dirty="0" err="1"/>
              <a:t>www.</a:t>
            </a:r>
            <a:r>
              <a:rPr lang="en-US" b="1" dirty="0" err="1">
                <a:solidFill>
                  <a:srgbClr val="FF0000"/>
                </a:solidFill>
              </a:rPr>
              <a:t>smart</a:t>
            </a:r>
            <a:r>
              <a:rPr lang="en-US" b="1" dirty="0" err="1"/>
              <a:t>selfreliance.org</a:t>
            </a:r>
            <a:br>
              <a:rPr lang="en-US" b="1" dirty="0"/>
            </a:br>
            <a:br>
              <a:rPr lang="en-US" b="1" dirty="0"/>
            </a:br>
            <a:endParaRPr lang="en-US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E7FD0EA-8854-4AC2-9992-128EEBE83DE7}"/>
              </a:ext>
            </a:extLst>
          </p:cNvPr>
          <p:cNvSpPr/>
          <p:nvPr/>
        </p:nvSpPr>
        <p:spPr>
          <a:xfrm>
            <a:off x="12192000" y="-3879273"/>
            <a:ext cx="4011847" cy="107372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B8455F5-338A-4AEF-861F-3AFB4CD02F24}"/>
              </a:ext>
            </a:extLst>
          </p:cNvPr>
          <p:cNvSpPr/>
          <p:nvPr/>
        </p:nvSpPr>
        <p:spPr>
          <a:xfrm>
            <a:off x="5763491" y="-3790938"/>
            <a:ext cx="8063345" cy="37909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F505E15-4F0E-A042-8D90-5D0BBFDE5EC7}"/>
              </a:ext>
            </a:extLst>
          </p:cNvPr>
          <p:cNvSpPr txBox="1">
            <a:spLocks/>
          </p:cNvSpPr>
          <p:nvPr/>
        </p:nvSpPr>
        <p:spPr>
          <a:xfrm>
            <a:off x="3629424" y="5121190"/>
            <a:ext cx="8287004" cy="1737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>
                <a:latin typeface="+mn-lt"/>
              </a:rPr>
              <a:t>Collaborating Organization’s Name Here</a:t>
            </a:r>
            <a:br>
              <a:rPr lang="en-US" sz="2800" dirty="0">
                <a:latin typeface="+mn-lt"/>
              </a:rPr>
            </a:br>
            <a:r>
              <a:rPr lang="en-US" sz="2400" i="1" dirty="0">
                <a:latin typeface="+mn-lt"/>
              </a:rPr>
              <a:t>Extending Knowledge – Changing Lives</a:t>
            </a:r>
            <a:endParaRPr lang="en-US" sz="2800" i="1" dirty="0">
              <a:latin typeface="+mn-lt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2103F92-11C3-2F44-9C7F-BA7EE341F62F}"/>
              </a:ext>
            </a:extLst>
          </p:cNvPr>
          <p:cNvSpPr txBox="1">
            <a:spLocks/>
          </p:cNvSpPr>
          <p:nvPr/>
        </p:nvSpPr>
        <p:spPr>
          <a:xfrm>
            <a:off x="8203700" y="1173759"/>
            <a:ext cx="3901012" cy="631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i="1" dirty="0">
                <a:solidFill>
                  <a:schemeClr val="bg1"/>
                </a:solidFill>
              </a:rPr>
              <a:t>Sample Presentation for Senior Audiences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388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14972</TotalTime>
  <Words>1537</Words>
  <Application>Microsoft Macintosh PowerPoint</Application>
  <PresentationFormat>Widescreen</PresentationFormat>
  <Paragraphs>164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Smart Devices &amp; Services Supporting Independence &amp; Aging in Place </vt:lpstr>
      <vt:lpstr>  What We’ll Present Today </vt:lpstr>
      <vt:lpstr>   Smart Home Technology, Devices &amp; Services </vt:lpstr>
      <vt:lpstr>  Benefits: Safety &amp; Security</vt:lpstr>
      <vt:lpstr>  Benefits: Safety &amp; Security</vt:lpstr>
      <vt:lpstr>  Benefits: Comfort</vt:lpstr>
      <vt:lpstr>  Benefits: Convenience</vt:lpstr>
      <vt:lpstr>  Benefits: Control</vt:lpstr>
      <vt:lpstr>  Benefits: Cost Savings</vt:lpstr>
      <vt:lpstr>PowerPoint Presentation</vt:lpstr>
      <vt:lpstr>  Consumer Guide </vt:lpstr>
      <vt:lpstr>Smart Self Reliance  Information Clearinghouse</vt:lpstr>
      <vt:lpstr>PowerPoint Presentation</vt:lpstr>
      <vt:lpstr>For more information visit:   www.smartselfreliance.org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 Update</dc:title>
  <dc:creator>Doug Newman</dc:creator>
  <cp:lastModifiedBy>Doug Newman</cp:lastModifiedBy>
  <cp:revision>257</cp:revision>
  <cp:lastPrinted>2018-08-15T23:17:16Z</cp:lastPrinted>
  <dcterms:created xsi:type="dcterms:W3CDTF">2018-07-24T20:16:10Z</dcterms:created>
  <dcterms:modified xsi:type="dcterms:W3CDTF">2019-10-22T01:57:56Z</dcterms:modified>
</cp:coreProperties>
</file>